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9" r:id="rId3"/>
    <p:sldMasterId id="2147483702" r:id="rId4"/>
    <p:sldMasterId id="2147483715" r:id="rId5"/>
  </p:sldMasterIdLst>
  <p:notesMasterIdLst>
    <p:notesMasterId r:id="rId58"/>
  </p:notesMasterIdLst>
  <p:handoutMasterIdLst>
    <p:handoutMasterId r:id="rId59"/>
  </p:handoutMasterIdLst>
  <p:sldIdLst>
    <p:sldId id="264" r:id="rId6"/>
    <p:sldId id="266" r:id="rId7"/>
    <p:sldId id="31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ge" initials="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FF00FF"/>
    <a:srgbClr val="FF0080"/>
    <a:srgbClr val="FFFFFF"/>
    <a:srgbClr val="5D7E9D"/>
    <a:srgbClr val="191919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2" autoAdjust="0"/>
    <p:restoredTop sz="91734" autoAdjust="0"/>
  </p:normalViewPr>
  <p:slideViewPr>
    <p:cSldViewPr snapToObjects="1">
      <p:cViewPr>
        <p:scale>
          <a:sx n="100" d="100"/>
          <a:sy n="100" d="100"/>
        </p:scale>
        <p:origin x="-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26T18:28:20.857" idx="7">
    <p:pos x="5760" y="799"/>
    <p:text>Seminár je o MATLABE - nie o ISS - tak veľmi stručne ...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F7426D-4983-4D69-B97B-8FA8773B4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5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1268F3-012A-4E72-A35C-94A89CFC2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67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D88B2A6-3CC5-4845-B9D9-1D9B8DB2A34C}" type="slidenum">
              <a:rPr lang="en-US" altLang="sk-SK" smtClean="0"/>
              <a:pPr eaLnBrk="1" hangingPunct="1">
                <a:defRPr/>
              </a:pPr>
              <a:t>1</a:t>
            </a:fld>
            <a:endParaRPr lang="en-US" altLang="sk-SK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90A51EE-207C-4334-A290-F6407967C71D}" type="slidenum">
              <a:rPr lang="en-US" altLang="sk-SK" smtClean="0"/>
              <a:pPr eaLnBrk="1" hangingPunct="1">
                <a:defRPr/>
              </a:pPr>
              <a:t>10</a:t>
            </a:fld>
            <a:endParaRPr lang="en-US" altLang="sk-SK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12D01C4-21D4-478D-B297-CAFAD18EEECF}" type="slidenum">
              <a:rPr lang="en-US" altLang="sk-SK" smtClean="0"/>
              <a:pPr eaLnBrk="1" hangingPunct="1">
                <a:defRPr/>
              </a:pPr>
              <a:t>11</a:t>
            </a:fld>
            <a:endParaRPr lang="en-US" altLang="sk-SK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5E62C0F-735C-48DC-8176-9424FB75697D}" type="slidenum">
              <a:rPr lang="en-US" altLang="sk-SK" smtClean="0"/>
              <a:pPr eaLnBrk="1" hangingPunct="1">
                <a:defRPr/>
              </a:pPr>
              <a:t>12</a:t>
            </a:fld>
            <a:endParaRPr lang="en-US" altLang="sk-SK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0B64556-B071-479F-874E-3026F2108956}" type="slidenum">
              <a:rPr lang="en-US" altLang="sk-SK" smtClean="0"/>
              <a:pPr eaLnBrk="1" hangingPunct="1">
                <a:defRPr/>
              </a:pPr>
              <a:t>13</a:t>
            </a:fld>
            <a:endParaRPr lang="en-US" altLang="sk-SK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F2EF537-71FD-4F7A-AAFE-E529E00E3FA0}" type="slidenum">
              <a:rPr lang="en-US" altLang="sk-SK" smtClean="0"/>
              <a:pPr eaLnBrk="1" hangingPunct="1">
                <a:defRPr/>
              </a:pPr>
              <a:t>14</a:t>
            </a:fld>
            <a:endParaRPr lang="en-US" altLang="sk-SK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49846D7-368A-4BA0-A8CA-491D8231E728}" type="slidenum">
              <a:rPr lang="en-US" altLang="sk-SK" smtClean="0"/>
              <a:pPr eaLnBrk="1" hangingPunct="1">
                <a:defRPr/>
              </a:pPr>
              <a:t>15</a:t>
            </a:fld>
            <a:endParaRPr lang="en-US" altLang="sk-SK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F61DA5B-D6A8-4271-892D-9DE7EF4A2064}" type="slidenum">
              <a:rPr lang="en-US" altLang="sk-SK" smtClean="0"/>
              <a:pPr eaLnBrk="1" hangingPunct="1">
                <a:defRPr/>
              </a:pPr>
              <a:t>16</a:t>
            </a:fld>
            <a:endParaRPr lang="en-US" altLang="sk-SK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89121C2-D490-47B1-8967-9C22768ED1D5}" type="slidenum">
              <a:rPr lang="en-US" altLang="sk-SK" smtClean="0"/>
              <a:pPr eaLnBrk="1" hangingPunct="1">
                <a:defRPr/>
              </a:pPr>
              <a:t>17</a:t>
            </a:fld>
            <a:endParaRPr lang="en-US" altLang="sk-SK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7C084D5-7113-42FB-A9E4-26293FFC3637}" type="slidenum">
              <a:rPr lang="en-US" altLang="sk-SK" smtClean="0"/>
              <a:pPr eaLnBrk="1" hangingPunct="1">
                <a:defRPr/>
              </a:pPr>
              <a:t>18</a:t>
            </a:fld>
            <a:endParaRPr lang="en-US" altLang="sk-SK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E43C20B-181F-4E62-8159-A735D07E14F4}" type="slidenum">
              <a:rPr lang="en-US" altLang="sk-SK" smtClean="0"/>
              <a:pPr eaLnBrk="1" hangingPunct="1">
                <a:defRPr/>
              </a:pPr>
              <a:t>19</a:t>
            </a:fld>
            <a:endParaRPr lang="en-US" altLang="sk-SK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EE9ECE3-EBE4-4B6A-B261-719BDF59FF9B}" type="slidenum">
              <a:rPr lang="en-US" altLang="sk-SK" smtClean="0"/>
              <a:pPr eaLnBrk="1" hangingPunct="1">
                <a:defRPr/>
              </a:pPr>
              <a:t>2</a:t>
            </a:fld>
            <a:endParaRPr lang="en-US" altLang="sk-SK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30587F9-BED7-4973-8E7A-86CA81A56C92}" type="slidenum">
              <a:rPr lang="en-US" altLang="sk-SK" smtClean="0"/>
              <a:pPr eaLnBrk="1" hangingPunct="1">
                <a:defRPr/>
              </a:pPr>
              <a:t>20</a:t>
            </a:fld>
            <a:endParaRPr lang="en-US" altLang="sk-SK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1B2CE9D-39F0-4EC7-9F40-6854D9EE45B4}" type="slidenum">
              <a:rPr lang="en-US" altLang="sk-SK" smtClean="0"/>
              <a:pPr eaLnBrk="1" hangingPunct="1">
                <a:defRPr/>
              </a:pPr>
              <a:t>21</a:t>
            </a:fld>
            <a:endParaRPr lang="en-US" altLang="sk-SK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098C5AC-CFC9-4CAF-88EC-6A981149F569}" type="slidenum">
              <a:rPr lang="en-US" altLang="sk-SK" smtClean="0"/>
              <a:pPr eaLnBrk="1" hangingPunct="1">
                <a:defRPr/>
              </a:pPr>
              <a:t>22</a:t>
            </a:fld>
            <a:endParaRPr lang="en-US" altLang="sk-SK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AC3C3B0-B9FC-46FA-B6C5-082E3F951B4F}" type="slidenum">
              <a:rPr lang="en-US" altLang="sk-SK" smtClean="0"/>
              <a:pPr eaLnBrk="1" hangingPunct="1">
                <a:defRPr/>
              </a:pPr>
              <a:t>23</a:t>
            </a:fld>
            <a:endParaRPr lang="en-US" altLang="sk-SK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16A6A27-0F99-43AF-90D2-66B81EA7E203}" type="slidenum">
              <a:rPr lang="en-US" altLang="sk-SK" smtClean="0"/>
              <a:pPr eaLnBrk="1" hangingPunct="1">
                <a:defRPr/>
              </a:pPr>
              <a:t>24</a:t>
            </a:fld>
            <a:endParaRPr lang="en-US" altLang="sk-SK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39F3D99-CEED-4FE7-9FEB-C4050E1B276B}" type="slidenum">
              <a:rPr lang="en-US" altLang="sk-SK" smtClean="0"/>
              <a:pPr eaLnBrk="1" hangingPunct="1">
                <a:defRPr/>
              </a:pPr>
              <a:t>25</a:t>
            </a:fld>
            <a:endParaRPr lang="en-US" altLang="sk-SK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2CDA94D-84D7-48BD-A577-BBD7BC32BF2E}" type="slidenum">
              <a:rPr lang="en-US" altLang="sk-SK" smtClean="0"/>
              <a:pPr eaLnBrk="1" hangingPunct="1">
                <a:defRPr/>
              </a:pPr>
              <a:t>26</a:t>
            </a:fld>
            <a:endParaRPr lang="en-US" altLang="sk-SK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BB9206B-94F3-4655-8311-1E0169BC30BE}" type="slidenum">
              <a:rPr lang="en-US" altLang="sk-SK" smtClean="0"/>
              <a:pPr eaLnBrk="1" hangingPunct="1">
                <a:defRPr/>
              </a:pPr>
              <a:t>27</a:t>
            </a:fld>
            <a:endParaRPr lang="en-US" altLang="sk-SK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0BC754A-4F2F-42F0-B04D-F86AE2522704}" type="slidenum">
              <a:rPr lang="en-US" altLang="sk-SK" smtClean="0"/>
              <a:pPr eaLnBrk="1" hangingPunct="1">
                <a:defRPr/>
              </a:pPr>
              <a:t>28</a:t>
            </a:fld>
            <a:endParaRPr lang="en-US" altLang="sk-SK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1EB6606-DDFB-423E-BC66-C472C0461EE9}" type="slidenum">
              <a:rPr lang="en-US" altLang="sk-SK" smtClean="0"/>
              <a:pPr eaLnBrk="1" hangingPunct="1">
                <a:defRPr/>
              </a:pPr>
              <a:t>29</a:t>
            </a:fld>
            <a:endParaRPr lang="en-US" altLang="sk-SK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B34FD18-9D31-4250-A0E8-E792BA89CF2A}" type="slidenum">
              <a:rPr lang="en-US" altLang="sk-SK" smtClean="0"/>
              <a:pPr eaLnBrk="1" hangingPunct="1">
                <a:defRPr/>
              </a:pPr>
              <a:t>3</a:t>
            </a:fld>
            <a:endParaRPr lang="en-US" altLang="sk-SK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75911CE-84A0-4007-AD1A-36888C700C3E}" type="slidenum">
              <a:rPr lang="en-US" altLang="sk-SK" smtClean="0"/>
              <a:pPr eaLnBrk="1" hangingPunct="1">
                <a:defRPr/>
              </a:pPr>
              <a:t>30</a:t>
            </a:fld>
            <a:endParaRPr lang="en-US" altLang="sk-SK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A2E24CC-BF66-40E8-9A0D-76B46FA45184}" type="slidenum">
              <a:rPr lang="en-US" altLang="sk-SK" smtClean="0"/>
              <a:pPr eaLnBrk="1" hangingPunct="1">
                <a:defRPr/>
              </a:pPr>
              <a:t>31</a:t>
            </a:fld>
            <a:endParaRPr lang="en-US" altLang="sk-SK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5B879CD-37A7-42C0-BA6E-C4165991B240}" type="slidenum">
              <a:rPr lang="en-US" altLang="sk-SK" smtClean="0"/>
              <a:pPr eaLnBrk="1" hangingPunct="1">
                <a:defRPr/>
              </a:pPr>
              <a:t>32</a:t>
            </a:fld>
            <a:endParaRPr lang="en-US" altLang="sk-SK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1C1FA0B-3A40-430A-BB09-3E469EF6A4B1}" type="slidenum">
              <a:rPr lang="cs-CZ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35</a:t>
            </a:fld>
            <a:endParaRPr lang="cs-CZ" altLang="sk-SK" smtClean="0">
              <a:solidFill>
                <a:srgbClr val="000000"/>
              </a:solidFill>
            </a:endParaRPr>
          </a:p>
        </p:txBody>
      </p:sp>
      <p:sp>
        <p:nvSpPr>
          <p:cNvPr id="132099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sk-SK">
                <a:solidFill>
                  <a:srgbClr val="000000"/>
                </a:solidFill>
                <a:latin typeface="Calibri" pitchFamily="34" charset="0"/>
              </a:rPr>
              <a:t>The MathWorks</a:t>
            </a:r>
          </a:p>
        </p:txBody>
      </p:sp>
      <p:sp>
        <p:nvSpPr>
          <p:cNvPr id="132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08C8A7-A89A-4E31-9B6F-3313A97FECEB}" type="slidenum">
              <a:rPr lang="en-US" altLang="sk-SK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sk-SK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2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cs-CZ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E1A54EE-2614-4240-8512-B1CE0812D534}" type="slidenum">
              <a:rPr lang="cs-CZ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36</a:t>
            </a:fld>
            <a:endParaRPr lang="cs-CZ" altLang="sk-SK" smtClean="0">
              <a:solidFill>
                <a:srgbClr val="000000"/>
              </a:solidFill>
            </a:endParaRPr>
          </a:p>
        </p:txBody>
      </p:sp>
      <p:sp>
        <p:nvSpPr>
          <p:cNvPr id="133123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9" tIns="45510" rIns="91019" bIns="45510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sk-SK">
                <a:solidFill>
                  <a:srgbClr val="000000"/>
                </a:solidFill>
              </a:rPr>
              <a:t>The MathWorks</a:t>
            </a:r>
          </a:p>
        </p:txBody>
      </p:sp>
      <p:sp>
        <p:nvSpPr>
          <p:cNvPr id="13312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9" tIns="45510" rIns="91019" bIns="45510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2AD57D-08D6-4939-8EAD-49224C0895B9}" type="slidenum">
              <a:rPr lang="en-US" altLang="sk-SK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sk-SK">
              <a:solidFill>
                <a:srgbClr val="000000"/>
              </a:solidFill>
            </a:endParaRPr>
          </a:p>
        </p:txBody>
      </p:sp>
      <p:sp>
        <p:nvSpPr>
          <p:cNvPr id="133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858000" cy="936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9" tIns="45510" rIns="91019" bIns="45510"/>
          <a:lstStyle/>
          <a:p>
            <a:pPr>
              <a:spcBef>
                <a:spcPct val="0"/>
              </a:spcBef>
            </a:pPr>
            <a:endParaRPr lang="en-US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sk-SK" sz="1400" smtClean="0">
              <a:latin typeface="Arial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ABD3BEC-F4A3-4818-BD0D-26D538D1C389}" type="slidenum">
              <a:rPr lang="en-US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43</a:t>
            </a:fld>
            <a:endParaRPr lang="en-US" altLang="sk-SK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sk-SK" smtClean="0">
              <a:latin typeface="Arial" pitchFamily="34" charset="0"/>
            </a:endParaRPr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5C70742-1DD7-4DFF-9036-665C55EB50B5}" type="slidenum">
              <a:rPr lang="en-US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45</a:t>
            </a:fld>
            <a:endParaRPr lang="en-US" altLang="sk-SK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sk-SK" smtClean="0">
                <a:solidFill>
                  <a:srgbClr val="000000"/>
                </a:solidFill>
              </a:rPr>
              <a:t>The MathWorks</a:t>
            </a:r>
          </a:p>
        </p:txBody>
      </p:sp>
      <p:sp>
        <p:nvSpPr>
          <p:cNvPr id="13619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7D9A13D-67D6-4764-ADA1-FCD45B05D6A5}" type="slidenum">
              <a:rPr lang="en-GB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48</a:t>
            </a:fld>
            <a:endParaRPr lang="en-GB" altLang="sk-SK" smtClean="0">
              <a:solidFill>
                <a:srgbClr val="000000"/>
              </a:solidFill>
            </a:endParaRPr>
          </a:p>
        </p:txBody>
      </p:sp>
      <p:sp>
        <p:nvSpPr>
          <p:cNvPr id="136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sk-SK" smtClean="0">
                <a:solidFill>
                  <a:srgbClr val="000000"/>
                </a:solidFill>
              </a:rPr>
              <a:t>The MathWorks</a:t>
            </a: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6764FEA-7144-47DD-9203-D5922B412F5C}" type="slidenum">
              <a:rPr lang="en-GB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50</a:t>
            </a:fld>
            <a:endParaRPr lang="en-GB" altLang="sk-SK" smtClean="0">
              <a:solidFill>
                <a:srgbClr val="000000"/>
              </a:solidFill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sk-SK" smtClean="0">
                <a:solidFill>
                  <a:srgbClr val="000000"/>
                </a:solidFill>
              </a:rPr>
              <a:t>The MathWorks</a:t>
            </a:r>
          </a:p>
        </p:txBody>
      </p:sp>
      <p:sp>
        <p:nvSpPr>
          <p:cNvPr id="1382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589C1ABD-3BB9-4D86-ACB6-64CEBB211592}" type="slidenum">
              <a:rPr lang="en-GB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51</a:t>
            </a:fld>
            <a:endParaRPr lang="en-GB" altLang="sk-SK" smtClean="0">
              <a:solidFill>
                <a:srgbClr val="000000"/>
              </a:solidFill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CD5D3FF-8EBB-467E-8B73-0FF4B1A56482}" type="slidenum">
              <a:rPr lang="en-US" altLang="sk-SK" smtClean="0"/>
              <a:pPr eaLnBrk="1" hangingPunct="1">
                <a:defRPr/>
              </a:pPr>
              <a:t>4</a:t>
            </a:fld>
            <a:endParaRPr lang="en-US" altLang="sk-SK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EF44F40-A2B9-4CE9-B416-DC473D1DF8BA}" type="slidenum">
              <a:rPr lang="en-US" altLang="sk-SK" smtClean="0">
                <a:solidFill>
                  <a:srgbClr val="000000"/>
                </a:solidFill>
              </a:rPr>
              <a:pPr eaLnBrk="1" hangingPunct="1">
                <a:defRPr/>
              </a:pPr>
              <a:t>52</a:t>
            </a:fld>
            <a:endParaRPr lang="en-US" altLang="sk-SK" smtClean="0">
              <a:solidFill>
                <a:srgbClr val="000000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ABAB53EF-8085-441C-B33C-69C0575B44FB}" type="slidenum">
              <a:rPr lang="en-US" altLang="sk-SK" smtClean="0"/>
              <a:pPr eaLnBrk="1" hangingPunct="1">
                <a:defRPr/>
              </a:pPr>
              <a:t>5</a:t>
            </a:fld>
            <a:endParaRPr lang="en-US" altLang="sk-SK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058327A-D1A0-4F1D-91BE-A3BBCD3C517A}" type="slidenum">
              <a:rPr lang="en-US" altLang="sk-SK" smtClean="0"/>
              <a:pPr eaLnBrk="1" hangingPunct="1">
                <a:defRPr/>
              </a:pPr>
              <a:t>6</a:t>
            </a:fld>
            <a:endParaRPr lang="en-US" altLang="sk-SK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1B89655-DC3B-4F9E-8D29-0309EB4A1203}" type="slidenum">
              <a:rPr lang="en-US" altLang="sk-SK" smtClean="0"/>
              <a:pPr eaLnBrk="1" hangingPunct="1">
                <a:defRPr/>
              </a:pPr>
              <a:t>7</a:t>
            </a:fld>
            <a:endParaRPr lang="en-US" altLang="sk-SK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F084099-8DD5-4D8E-B5E0-8B2356B6F1E8}" type="slidenum">
              <a:rPr lang="en-US" altLang="sk-SK" smtClean="0"/>
              <a:pPr eaLnBrk="1" hangingPunct="1">
                <a:defRPr/>
              </a:pPr>
              <a:t>8</a:t>
            </a:fld>
            <a:endParaRPr lang="en-US" altLang="sk-SK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888E6A7-AEE7-46CA-9749-CBBB3E45979A}" type="slidenum">
              <a:rPr lang="en-US" altLang="sk-SK" smtClean="0"/>
              <a:pPr eaLnBrk="1" hangingPunct="1">
                <a:defRPr/>
              </a:pPr>
              <a:t>9</a:t>
            </a:fld>
            <a:endParaRPr lang="en-US" altLang="sk-SK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sk-SK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luebackgo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5595-9398-432B-9F80-33B646F2F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3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E548-0DCE-4BE8-8F6D-6832E714C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8F25-BEF6-41F6-B6C6-D805BD6A1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271D-1654-4E2B-B95C-7BE00A88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8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2AF0D-1D44-4A75-B77F-539DC77CD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685800"/>
            <a:ext cx="80248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Char char="•"/>
              <a:defRPr/>
            </a:pPr>
            <a:endParaRPr lang="cs-CZ" altLang="sk-SK" sz="2800" b="1" smtClean="0">
              <a:solidFill>
                <a:srgbClr val="FF9900"/>
              </a:solidFill>
            </a:endParaRPr>
          </a:p>
        </p:txBody>
      </p:sp>
      <p:pic>
        <p:nvPicPr>
          <p:cNvPr id="5" name="Picture 16" descr="HUMUSOF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73025"/>
            <a:ext cx="1362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0" y="-120650"/>
            <a:ext cx="7415213" cy="479425"/>
            <a:chOff x="0" y="-37"/>
            <a:chExt cx="5060" cy="147"/>
          </a:xfrm>
        </p:grpSpPr>
        <p:sp>
          <p:nvSpPr>
            <p:cNvPr id="7" name="Rectangle 19"/>
            <p:cNvSpPr>
              <a:spLocks noChangeArrowheads="1"/>
            </p:cNvSpPr>
            <p:nvPr userDrawn="1"/>
          </p:nvSpPr>
          <p:spPr bwMode="gray">
            <a:xfrm>
              <a:off x="0" y="-37"/>
              <a:ext cx="2531" cy="14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2531" y="-37"/>
              <a:ext cx="2529" cy="1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</p:grpSp>
      <p:sp>
        <p:nvSpPr>
          <p:cNvPr id="72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16"/>
            <a:ext cx="6400800" cy="757773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84639" y="1989155"/>
            <a:ext cx="8774723" cy="1190625"/>
          </a:xfrm>
          <a:noFill/>
          <a:extLst/>
        </p:spPr>
        <p:txBody>
          <a:bodyPr wrap="square" lIns="92075" tIns="46038" rIns="92075" bIns="46038" anchor="ctr"/>
          <a:lstStyle>
            <a:lvl1pPr algn="ctr"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910984487"/>
      </p:ext>
    </p:extLst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40" y="476267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4A6086D3-0006-4ED7-90F7-382F3B285D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526645"/>
      </p:ext>
    </p:extLst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8098692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5" y="4036926"/>
            <a:ext cx="7772400" cy="36997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52A0E23E-BE75-4432-BABD-850109207B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2600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40" y="476267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3939" y="1389063"/>
            <a:ext cx="4117731" cy="2425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47" y="1389063"/>
            <a:ext cx="4117731" cy="2425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2661428D-F8AD-4F0C-9846-FC18019643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156399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8" y="274654"/>
            <a:ext cx="5125121" cy="53553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105"/>
            <a:ext cx="4040066" cy="757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91"/>
            <a:ext cx="4040066" cy="21181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278" y="1417105"/>
            <a:ext cx="4041531" cy="757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278" y="2174891"/>
            <a:ext cx="4041531" cy="21181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9DCDA9B5-1F48-4592-BA1F-97D67AA5EC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72203"/>
      </p:ext>
    </p:extLst>
  </p:cSld>
  <p:clrMapOvr>
    <a:masterClrMapping/>
  </p:clrMapOvr>
  <p:transition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40" y="476267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33BD09C4-28E9-4178-99A4-99AF25C76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46100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5EAC-FCF5-4D25-93F1-32D5A8D54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69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4ED74DAC-DDD9-4CFD-A5BA-C62983BFDB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577696"/>
      </p:ext>
    </p:extLst>
  </p:cSld>
  <p:clrMapOvr>
    <a:masterClrMapping/>
  </p:clrMapOvr>
  <p:transition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8" y="1065768"/>
            <a:ext cx="3270447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38" y="273067"/>
            <a:ext cx="5111262" cy="27706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7" y="1435101"/>
            <a:ext cx="3008435" cy="4807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840B0CC3-DD40-479D-A465-3F5FE7EB9C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311618"/>
      </p:ext>
    </p:extLst>
  </p:cSld>
  <p:clrMapOvr>
    <a:masterClrMapping/>
  </p:clrMapOvr>
  <p:transition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174" y="4998006"/>
            <a:ext cx="3270447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166" y="612776"/>
            <a:ext cx="5486400" cy="5361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286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BDB7BC78-960E-4ED6-A96C-538642F155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53236"/>
      </p:ext>
    </p:extLst>
  </p:cSld>
  <p:clrMapOvr>
    <a:masterClrMapping/>
  </p:clrMapOvr>
  <p:transition>
    <p:pull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40" y="476267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-292914" y="1389063"/>
            <a:ext cx="9052991" cy="13548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C3272341-5264-41C2-9D33-413EF72669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747818"/>
      </p:ext>
    </p:extLst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32206" y="476250"/>
            <a:ext cx="627864" cy="5032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09275" y="476250"/>
            <a:ext cx="3516091" cy="22542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B8EDFB44-8DF6-41F1-81D3-E787CA37E9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602938"/>
      </p:ext>
    </p:extLst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94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685800"/>
            <a:ext cx="80248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Char char="•"/>
              <a:defRPr/>
            </a:pPr>
            <a:endParaRPr lang="cs-CZ" altLang="sk-SK" sz="2800" b="1" smtClean="0">
              <a:solidFill>
                <a:srgbClr val="FF9900"/>
              </a:solidFill>
            </a:endParaRPr>
          </a:p>
        </p:txBody>
      </p:sp>
      <p:pic>
        <p:nvPicPr>
          <p:cNvPr id="5" name="Picture 16" descr="HUMUSOF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73025"/>
            <a:ext cx="1362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0" y="-120650"/>
            <a:ext cx="7415213" cy="479425"/>
            <a:chOff x="0" y="-37"/>
            <a:chExt cx="5060" cy="147"/>
          </a:xfrm>
        </p:grpSpPr>
        <p:sp>
          <p:nvSpPr>
            <p:cNvPr id="7" name="Rectangle 19"/>
            <p:cNvSpPr>
              <a:spLocks noChangeArrowheads="1"/>
            </p:cNvSpPr>
            <p:nvPr userDrawn="1"/>
          </p:nvSpPr>
          <p:spPr bwMode="gray">
            <a:xfrm>
              <a:off x="0" y="-37"/>
              <a:ext cx="2531" cy="14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2531" y="-37"/>
              <a:ext cx="2529" cy="1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</p:grpSp>
      <p:sp>
        <p:nvSpPr>
          <p:cNvPr id="72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8"/>
            <a:ext cx="6400800" cy="757773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84639" y="1989147"/>
            <a:ext cx="8774723" cy="1190625"/>
          </a:xfrm>
          <a:noFill/>
          <a:extLst/>
        </p:spPr>
        <p:txBody>
          <a:bodyPr wrap="square" lIns="92075" tIns="46038" rIns="92075" bIns="46038" anchor="ctr"/>
          <a:lstStyle>
            <a:lvl1pPr algn="ctr"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37082677"/>
      </p:ext>
    </p:extLst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5" y="476259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42EDC7FA-E4EB-4694-983F-B2443936C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25585"/>
      </p:ext>
    </p:extLst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8098692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5" y="4036926"/>
            <a:ext cx="7772400" cy="36997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CD7EACA2-EA3B-4C7C-BA2F-2CA2EE680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993532"/>
      </p:ext>
    </p:extLst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5" y="476259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3935" y="1389063"/>
            <a:ext cx="4117731" cy="2425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43" y="1389063"/>
            <a:ext cx="4117731" cy="2425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B755F8B8-E5A2-42D8-939A-33D9F4182C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470598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4B09-840D-4607-9154-9C83F23BF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83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274646"/>
            <a:ext cx="5125121" cy="53553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105"/>
            <a:ext cx="4040066" cy="757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83"/>
            <a:ext cx="4040066" cy="21181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274" y="1417105"/>
            <a:ext cx="4041531" cy="757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274" y="2174883"/>
            <a:ext cx="4041531" cy="21181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9BF8F510-936F-4F20-A7D8-206A4A9DF7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909933"/>
      </p:ext>
    </p:extLst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5" y="476259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C195E25B-C1A8-4A88-88DA-E466A753DE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306486"/>
      </p:ext>
    </p:extLst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D14D1C2E-87A0-44D8-9606-BDAA9A06D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80605"/>
      </p:ext>
    </p:extLst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4" y="1065768"/>
            <a:ext cx="3270447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38" y="273059"/>
            <a:ext cx="5111262" cy="27706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435" cy="4807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3DF37EC2-3863-405B-A52B-2BB8E20D53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66949"/>
      </p:ext>
    </p:extLst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170" y="4998006"/>
            <a:ext cx="3270447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166" y="612776"/>
            <a:ext cx="5486400" cy="5361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286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08D206EE-8E86-46E2-8716-2775E4F841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703849"/>
      </p:ext>
    </p:extLst>
  </p:cSld>
  <p:clrMapOvr>
    <a:masterClrMapping/>
  </p:clrMapOvr>
  <p:transition>
    <p:pull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5" y="476259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-292918" y="1389063"/>
            <a:ext cx="9052991" cy="13548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29FE30FA-6260-47FB-A33F-FF100B8337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16307"/>
      </p:ext>
    </p:extLst>
  </p:cSld>
  <p:clrMapOvr>
    <a:masterClrMapping/>
  </p:clrMapOvr>
  <p:transition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32206" y="476250"/>
            <a:ext cx="627864" cy="5032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09271" y="476250"/>
            <a:ext cx="3516091" cy="22542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273FCEA3-0295-4C88-A36A-B64E692838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203690"/>
      </p:ext>
    </p:extLst>
  </p:cSld>
  <p:clrMapOvr>
    <a:masterClrMapping/>
  </p:clrMapOvr>
  <p:transition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968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685800"/>
            <a:ext cx="80248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Char char="•"/>
              <a:defRPr/>
            </a:pPr>
            <a:endParaRPr lang="cs-CZ" altLang="sk-SK" sz="2800" b="1" smtClean="0">
              <a:solidFill>
                <a:srgbClr val="FF9900"/>
              </a:solidFill>
            </a:endParaRPr>
          </a:p>
        </p:txBody>
      </p:sp>
      <p:pic>
        <p:nvPicPr>
          <p:cNvPr id="5" name="Picture 16" descr="HUMUSOF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73025"/>
            <a:ext cx="1362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0" y="-120650"/>
            <a:ext cx="7415213" cy="479425"/>
            <a:chOff x="0" y="-37"/>
            <a:chExt cx="5060" cy="147"/>
          </a:xfrm>
        </p:grpSpPr>
        <p:sp>
          <p:nvSpPr>
            <p:cNvPr id="7" name="Rectangle 19"/>
            <p:cNvSpPr>
              <a:spLocks noChangeArrowheads="1"/>
            </p:cNvSpPr>
            <p:nvPr userDrawn="1"/>
          </p:nvSpPr>
          <p:spPr bwMode="gray">
            <a:xfrm>
              <a:off x="0" y="-37"/>
              <a:ext cx="2531" cy="14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 userDrawn="1"/>
          </p:nvSpPr>
          <p:spPr bwMode="gray">
            <a:xfrm>
              <a:off x="2531" y="-37"/>
              <a:ext cx="2529" cy="1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</p:grpSp>
      <p:sp>
        <p:nvSpPr>
          <p:cNvPr id="7260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757773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84639" y="1989139"/>
            <a:ext cx="8774723" cy="1190625"/>
          </a:xfrm>
          <a:noFill/>
          <a:extLst/>
        </p:spPr>
        <p:txBody>
          <a:bodyPr wrap="square" lIns="92075" tIns="46038" rIns="92075" bIns="46038" anchor="ctr"/>
          <a:lstStyle>
            <a:lvl1pPr algn="ctr"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561253225"/>
      </p:ext>
    </p:extLst>
  </p:cSld>
  <p:clrMapOvr>
    <a:masterClrMapping/>
  </p:clrMapOvr>
  <p:transition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1" y="476251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C1D96C7B-C263-4CC4-8801-1CC38679B2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72987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4D59-C361-4039-906D-B05C3DCCF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3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8098692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5" y="4036926"/>
            <a:ext cx="7772400" cy="36997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588D3E7B-DAD9-4326-9C93-C007A904DD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06437"/>
      </p:ext>
    </p:extLst>
  </p:cSld>
  <p:clrMapOvr>
    <a:masterClrMapping/>
  </p:clrMapOvr>
  <p:transition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1" y="476251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3931" y="1389063"/>
            <a:ext cx="4117731" cy="2425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39" y="1389063"/>
            <a:ext cx="4117731" cy="2425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754B9875-9F30-4818-9B30-2B65C4D158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197707"/>
      </p:ext>
    </p:extLst>
  </p:cSld>
  <p:clrMapOvr>
    <a:masterClrMapping/>
  </p:clrMapOvr>
  <p:transition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5121" cy="53553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417102"/>
            <a:ext cx="4040066" cy="757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21181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270" y="1417102"/>
            <a:ext cx="4041531" cy="757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21181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3C0DF55A-2F93-4F25-9449-129EB4653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87228"/>
      </p:ext>
    </p:extLst>
  </p:cSld>
  <p:clrMapOvr>
    <a:masterClrMapping/>
  </p:clrMapOvr>
  <p:transition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1" y="476251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D190364E-3CBD-41B6-ADA5-C57A1A5D39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915090"/>
      </p:ext>
    </p:extLst>
  </p:cSld>
  <p:clrMapOvr>
    <a:masterClrMapping/>
  </p:clrMapOvr>
  <p:transition>
    <p:pull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F91C914F-95E0-4B3E-B4B1-85DD6D115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12071"/>
      </p:ext>
    </p:extLst>
  </p:cSld>
  <p:clrMapOvr>
    <a:masterClrMapping/>
  </p:clrMapOvr>
  <p:transition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5768"/>
            <a:ext cx="3270447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27706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807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31F95795-01B9-47BA-A953-A3D10FA4B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100759"/>
      </p:ext>
    </p:extLst>
  </p:cSld>
  <p:clrMapOvr>
    <a:masterClrMapping/>
  </p:clrMapOvr>
  <p:transition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166" y="4998006"/>
            <a:ext cx="3270447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5361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286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9F44EB5E-7113-45D4-96F2-AB9DDC437A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161133"/>
      </p:ext>
    </p:extLst>
  </p:cSld>
  <p:clrMapOvr>
    <a:masterClrMapping/>
  </p:clrMapOvr>
  <p:transition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931" y="476251"/>
            <a:ext cx="5125121" cy="53553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-292922" y="1389063"/>
            <a:ext cx="9052991" cy="135485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80BB8881-11EE-416B-AA55-04C7C3C1AB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443230"/>
      </p:ext>
    </p:extLst>
  </p:cSld>
  <p:clrMapOvr>
    <a:masterClrMapping/>
  </p:clrMapOvr>
  <p:transition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32206" y="476250"/>
            <a:ext cx="627864" cy="50327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09267" y="476250"/>
            <a:ext cx="3516091" cy="22542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>
                <a:latin typeface="Arial" charset="0"/>
              </a:defRPr>
            </a:lvl1pPr>
          </a:lstStyle>
          <a:p>
            <a:pPr>
              <a:defRPr/>
            </a:pPr>
            <a:fld id="{142CEBC1-BFAC-4F31-8A09-5F6A1E6BD1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325379"/>
      </p:ext>
    </p:extLst>
  </p:cSld>
  <p:clrMapOvr>
    <a:masterClrMapping/>
  </p:clrMapOvr>
  <p:transition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9DEB-F61E-4529-A6A0-FD2E2B31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8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bluebackgor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C440-8108-40BA-A7C6-398C06A15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69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5679-043C-4E66-9C95-16FFD4D7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5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5BAF-473C-44E6-971B-444AD7C3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965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3029C-02E3-4E84-A598-7B253B06D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1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F20A-9691-4BB7-A23D-0372C1A1B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3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0ECC-6F9A-4171-B437-3CA8BA3AA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5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EA0C-EF27-4638-9E3C-9F2361A6A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5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BF60-6060-4B2F-969D-8BC2040CE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1BF12-095C-4928-A513-E529B6AC2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006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C05E-742D-44EC-8111-76895CB36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B9BD-E52B-4A72-90F4-AFC78C2E3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0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FC8B-8A28-4035-91DD-171A0F018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8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A2F7-6F9B-4A16-892C-64AC25C68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5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87ED-9948-479B-A63D-9EF8DD4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2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3059B-8ABC-4CD9-9D49-BD83AEA36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4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F25F-F8DB-4BFA-88F9-8A98DC1AF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B644D-0FA3-42C6-AE3E-191563EC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bluebackgo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A92D33-F9A5-4316-A451-02504D84D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389063"/>
            <a:ext cx="83756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sk-SK" smtClean="0"/>
              <a:t>Body Text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384175" y="476250"/>
            <a:ext cx="6943725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sk-SK" smtClean="0"/>
              <a:t>Klepnutím lze upravit styl nadpisů.</a:t>
            </a:r>
          </a:p>
        </p:txBody>
      </p:sp>
      <p:grpSp>
        <p:nvGrpSpPr>
          <p:cNvPr id="2052" name="Group 18"/>
          <p:cNvGrpSpPr>
            <a:grpSpLocks/>
          </p:cNvGrpSpPr>
          <p:nvPr userDrawn="1"/>
        </p:nvGrpSpPr>
        <p:grpSpPr bwMode="auto">
          <a:xfrm>
            <a:off x="0" y="-120650"/>
            <a:ext cx="7415213" cy="479425"/>
            <a:chOff x="0" y="-37"/>
            <a:chExt cx="5060" cy="147"/>
          </a:xfrm>
        </p:grpSpPr>
        <p:sp>
          <p:nvSpPr>
            <p:cNvPr id="2055" name="Rectangle 9"/>
            <p:cNvSpPr>
              <a:spLocks noChangeArrowheads="1"/>
            </p:cNvSpPr>
            <p:nvPr userDrawn="1"/>
          </p:nvSpPr>
          <p:spPr bwMode="gray">
            <a:xfrm>
              <a:off x="0" y="-37"/>
              <a:ext cx="2531" cy="14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  <p:sp>
          <p:nvSpPr>
            <p:cNvPr id="2056" name="Rectangle 10"/>
            <p:cNvSpPr>
              <a:spLocks noChangeArrowheads="1"/>
            </p:cNvSpPr>
            <p:nvPr userDrawn="1"/>
          </p:nvSpPr>
          <p:spPr bwMode="gray">
            <a:xfrm>
              <a:off x="2531" y="-37"/>
              <a:ext cx="2529" cy="1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</p:grpSp>
      <p:pic>
        <p:nvPicPr>
          <p:cNvPr id="2053" name="Picture 16" descr="HUMUSOFT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73025"/>
            <a:ext cx="1362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0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34138"/>
            <a:ext cx="381000" cy="423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b="1">
                <a:solidFill>
                  <a:srgbClr val="0000BC"/>
                </a:solidFill>
                <a:cs typeface="+mn-cs"/>
              </a:defRPr>
            </a:lvl1pPr>
          </a:lstStyle>
          <a:p>
            <a:pPr>
              <a:defRPr/>
            </a:pPr>
            <a:fld id="{23E91452-2ECD-44F1-9983-61FFB74D5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transition>
    <p:pull dir="d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–"/>
        <a:defRPr sz="16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389063"/>
            <a:ext cx="83756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sk-SK" smtClean="0"/>
              <a:t>Body Text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384175" y="476250"/>
            <a:ext cx="6943725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sk-SK" smtClean="0"/>
              <a:t>Klepnutím lze upravit styl nadpisů.</a:t>
            </a:r>
          </a:p>
        </p:txBody>
      </p:sp>
      <p:grpSp>
        <p:nvGrpSpPr>
          <p:cNvPr id="3076" name="Group 18"/>
          <p:cNvGrpSpPr>
            <a:grpSpLocks/>
          </p:cNvGrpSpPr>
          <p:nvPr userDrawn="1"/>
        </p:nvGrpSpPr>
        <p:grpSpPr bwMode="auto">
          <a:xfrm>
            <a:off x="0" y="-120650"/>
            <a:ext cx="7415213" cy="479425"/>
            <a:chOff x="0" y="-37"/>
            <a:chExt cx="5060" cy="147"/>
          </a:xfrm>
        </p:grpSpPr>
        <p:sp>
          <p:nvSpPr>
            <p:cNvPr id="3079" name="Rectangle 9"/>
            <p:cNvSpPr>
              <a:spLocks noChangeArrowheads="1"/>
            </p:cNvSpPr>
            <p:nvPr userDrawn="1"/>
          </p:nvSpPr>
          <p:spPr bwMode="gray">
            <a:xfrm>
              <a:off x="0" y="-37"/>
              <a:ext cx="2531" cy="14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  <p:sp>
          <p:nvSpPr>
            <p:cNvPr id="3080" name="Rectangle 10"/>
            <p:cNvSpPr>
              <a:spLocks noChangeArrowheads="1"/>
            </p:cNvSpPr>
            <p:nvPr userDrawn="1"/>
          </p:nvSpPr>
          <p:spPr bwMode="gray">
            <a:xfrm>
              <a:off x="2531" y="-37"/>
              <a:ext cx="2529" cy="1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</p:grpSp>
      <p:pic>
        <p:nvPicPr>
          <p:cNvPr id="3077" name="Picture 16" descr="HUMUSOFT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73025"/>
            <a:ext cx="1362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0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34138"/>
            <a:ext cx="381000" cy="423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b="1">
                <a:solidFill>
                  <a:srgbClr val="0000BC"/>
                </a:solidFill>
                <a:cs typeface="+mn-cs"/>
              </a:defRPr>
            </a:lvl1pPr>
          </a:lstStyle>
          <a:p>
            <a:pPr>
              <a:defRPr/>
            </a:pPr>
            <a:fld id="{A245F684-FA92-4EE8-B8CD-9FC675E8BC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ransition>
    <p:pull dir="d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–"/>
        <a:defRPr sz="16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389063"/>
            <a:ext cx="83756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sk-SK" smtClean="0"/>
              <a:t>Body Text</a:t>
            </a:r>
          </a:p>
          <a:p>
            <a:pPr lvl="1"/>
            <a:r>
              <a:rPr lang="cs-CZ" altLang="sk-SK" smtClean="0"/>
              <a:t>Second Level</a:t>
            </a:r>
          </a:p>
          <a:p>
            <a:pPr lvl="2"/>
            <a:r>
              <a:rPr lang="cs-CZ" altLang="sk-SK" smtClean="0"/>
              <a:t>Third Level</a:t>
            </a:r>
          </a:p>
          <a:p>
            <a:pPr lvl="3"/>
            <a:r>
              <a:rPr lang="cs-CZ" altLang="sk-SK" smtClean="0"/>
              <a:t>Fourth Level</a:t>
            </a:r>
          </a:p>
          <a:p>
            <a:pPr lvl="4"/>
            <a:r>
              <a:rPr lang="cs-CZ" altLang="sk-SK" smtClean="0"/>
              <a:t>Fifth Level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384175" y="476250"/>
            <a:ext cx="6943725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sk-SK" smtClean="0"/>
              <a:t>Klepnutím lze upravit styl nadpisů.</a:t>
            </a:r>
          </a:p>
        </p:txBody>
      </p:sp>
      <p:grpSp>
        <p:nvGrpSpPr>
          <p:cNvPr id="4100" name="Group 18"/>
          <p:cNvGrpSpPr>
            <a:grpSpLocks/>
          </p:cNvGrpSpPr>
          <p:nvPr userDrawn="1"/>
        </p:nvGrpSpPr>
        <p:grpSpPr bwMode="auto">
          <a:xfrm>
            <a:off x="0" y="-120650"/>
            <a:ext cx="7415213" cy="479425"/>
            <a:chOff x="0" y="-37"/>
            <a:chExt cx="5060" cy="147"/>
          </a:xfrm>
        </p:grpSpPr>
        <p:sp>
          <p:nvSpPr>
            <p:cNvPr id="4103" name="Rectangle 9"/>
            <p:cNvSpPr>
              <a:spLocks noChangeArrowheads="1"/>
            </p:cNvSpPr>
            <p:nvPr userDrawn="1"/>
          </p:nvSpPr>
          <p:spPr bwMode="gray">
            <a:xfrm>
              <a:off x="0" y="-37"/>
              <a:ext cx="2531" cy="147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  <p:sp>
          <p:nvSpPr>
            <p:cNvPr id="4104" name="Rectangle 10"/>
            <p:cNvSpPr>
              <a:spLocks noChangeArrowheads="1"/>
            </p:cNvSpPr>
            <p:nvPr userDrawn="1"/>
          </p:nvSpPr>
          <p:spPr bwMode="gray">
            <a:xfrm>
              <a:off x="2531" y="-37"/>
              <a:ext cx="2529" cy="1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Char char="•"/>
                <a:defRPr/>
              </a:pPr>
              <a:endParaRPr lang="cs-CZ" altLang="sk-SK" sz="2800" b="1" smtClean="0">
                <a:solidFill>
                  <a:srgbClr val="FF9900"/>
                </a:solidFill>
              </a:endParaRPr>
            </a:p>
          </p:txBody>
        </p:sp>
      </p:grpSp>
      <p:pic>
        <p:nvPicPr>
          <p:cNvPr id="4101" name="Picture 16" descr="HUMUSOFT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73025"/>
            <a:ext cx="13620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0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34138"/>
            <a:ext cx="381000" cy="423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400" b="1">
                <a:solidFill>
                  <a:srgbClr val="0000BC"/>
                </a:solidFill>
                <a:cs typeface="+mn-cs"/>
              </a:defRPr>
            </a:lvl1pPr>
          </a:lstStyle>
          <a:p>
            <a:pPr>
              <a:defRPr/>
            </a:pPr>
            <a:fld id="{B1B9564F-6402-414A-94E7-E7CD5E39B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ransition>
    <p:pull dir="d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SzPct val="100000"/>
        <a:buChar char="–"/>
        <a:defRPr sz="16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 descr="bluebackgorun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 smtClean="0"/>
              <a:t>Click to edit Master text styles</a:t>
            </a:r>
          </a:p>
          <a:p>
            <a:pPr lvl="1"/>
            <a:r>
              <a:rPr lang="en-US" altLang="sk-SK" smtClean="0"/>
              <a:t>Second level</a:t>
            </a:r>
          </a:p>
          <a:p>
            <a:pPr lvl="2"/>
            <a:r>
              <a:rPr lang="en-US" altLang="sk-SK" smtClean="0"/>
              <a:t>Third level</a:t>
            </a:r>
          </a:p>
          <a:p>
            <a:pPr lvl="3"/>
            <a:r>
              <a:rPr lang="en-US" altLang="sk-SK" smtClean="0"/>
              <a:t>Fourth level</a:t>
            </a:r>
          </a:p>
          <a:p>
            <a:pPr lvl="4"/>
            <a:r>
              <a:rPr lang="en-US" altLang="sk-SK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CC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CC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CC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19C2BB-C085-4363-B9DD-BC27A100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tlab.sk/" TargetMode="External"/><Relationship Id="rId13" Type="http://schemas.openxmlformats.org/officeDocument/2006/relationships/hyperlink" Target="http://www.mathworks.com/wbnr34346" TargetMode="External"/><Relationship Id="rId18" Type="http://schemas.openxmlformats.org/officeDocument/2006/relationships/hyperlink" Target="http://www.mathworks.com/wbnr49807" TargetMode="External"/><Relationship Id="rId26" Type="http://schemas.openxmlformats.org/officeDocument/2006/relationships/hyperlink" Target="http://www.mathworks.com/wbnr41475" TargetMode="External"/><Relationship Id="rId3" Type="http://schemas.openxmlformats.org/officeDocument/2006/relationships/hyperlink" Target="http://www.mathworks.com/" TargetMode="External"/><Relationship Id="rId21" Type="http://schemas.openxmlformats.org/officeDocument/2006/relationships/hyperlink" Target="http://www.mathworks.com/wbnr61957" TargetMode="External"/><Relationship Id="rId7" Type="http://schemas.openxmlformats.org/officeDocument/2006/relationships/hyperlink" Target="http://www.crzp.sk/" TargetMode="External"/><Relationship Id="rId12" Type="http://schemas.openxmlformats.org/officeDocument/2006/relationships/hyperlink" Target="http://www.mathworks.com/products/matlab/webinars.html?language=cs" TargetMode="External"/><Relationship Id="rId17" Type="http://schemas.openxmlformats.org/officeDocument/2006/relationships/hyperlink" Target="http://www.mathworks.com/wbnr38795" TargetMode="External"/><Relationship Id="rId25" Type="http://schemas.openxmlformats.org/officeDocument/2006/relationships/hyperlink" Target="http://www.mathworks.com/wbnr57720" TargetMode="External"/><Relationship Id="rId2" Type="http://schemas.openxmlformats.org/officeDocument/2006/relationships/notesSlide" Target="../notesSlides/notesSlide31.xml"/><Relationship Id="rId16" Type="http://schemas.openxmlformats.org/officeDocument/2006/relationships/hyperlink" Target="http://www.mathworks.com/wbnr52885" TargetMode="External"/><Relationship Id="rId20" Type="http://schemas.openxmlformats.org/officeDocument/2006/relationships/hyperlink" Target="http://www.mathworks.com/wbnr5226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rzp.sk/crzpopacxe?fn=resultform&amp;rankfield=true&amp;prequelF=&amp;fs=82B0749A23A3445E9BF61F717696B750" TargetMode="External"/><Relationship Id="rId11" Type="http://schemas.openxmlformats.org/officeDocument/2006/relationships/hyperlink" Target="http://www.mathworks.com/videos/getting-started-with-matlab-68985.html?s_tid=rwp_tutorial_ML_rp" TargetMode="External"/><Relationship Id="rId24" Type="http://schemas.openxmlformats.org/officeDocument/2006/relationships/hyperlink" Target="http://www.mathworks.com/wbnr61541" TargetMode="External"/><Relationship Id="rId5" Type="http://schemas.openxmlformats.org/officeDocument/2006/relationships/hyperlink" Target="http://www.humusoft.com/" TargetMode="External"/><Relationship Id="rId15" Type="http://schemas.openxmlformats.org/officeDocument/2006/relationships/hyperlink" Target="http://www.mathworks.com/wbnr53513" TargetMode="External"/><Relationship Id="rId23" Type="http://schemas.openxmlformats.org/officeDocument/2006/relationships/hyperlink" Target="http://www.mathworks.com/wbnr50737" TargetMode="External"/><Relationship Id="rId10" Type="http://schemas.openxmlformats.org/officeDocument/2006/relationships/hyperlink" Target="http://katalog.cvtisr.sk/opac?fn=main&amp;fs=7255AD0E95154EEA93386D74CD9D00BF" TargetMode="External"/><Relationship Id="rId19" Type="http://schemas.openxmlformats.org/officeDocument/2006/relationships/hyperlink" Target="http://www.mathworks.com/wbnr60584" TargetMode="External"/><Relationship Id="rId4" Type="http://schemas.openxmlformats.org/officeDocument/2006/relationships/hyperlink" Target="http://ezproxy.cvtisr.sk/" TargetMode="External"/><Relationship Id="rId9" Type="http://schemas.openxmlformats.org/officeDocument/2006/relationships/hyperlink" Target="http://books.google.com/" TargetMode="External"/><Relationship Id="rId14" Type="http://schemas.openxmlformats.org/officeDocument/2006/relationships/hyperlink" Target="http://www.mathworks.com/wbnr38716" TargetMode="External"/><Relationship Id="rId22" Type="http://schemas.openxmlformats.org/officeDocument/2006/relationships/hyperlink" Target="http://www.mathworks.com/wbnr59072" TargetMode="External"/><Relationship Id="rId27" Type="http://schemas.openxmlformats.org/officeDocument/2006/relationships/hyperlink" Target="https://www.facebook.com/humusof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2.emf"/><Relationship Id="rId5" Type="http://schemas.openxmlformats.org/officeDocument/2006/relationships/image" Target="../media/image91.jpeg"/><Relationship Id="rId4" Type="http://schemas.openxmlformats.org/officeDocument/2006/relationships/image" Target="../media/image9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jpeg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14.jpe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09.jpeg"/><Relationship Id="rId20" Type="http://schemas.openxmlformats.org/officeDocument/2006/relationships/image" Target="../media/image11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9.png"/><Relationship Id="rId11" Type="http://schemas.openxmlformats.org/officeDocument/2006/relationships/image" Target="../media/image104.jpeg"/><Relationship Id="rId5" Type="http://schemas.openxmlformats.org/officeDocument/2006/relationships/image" Target="../media/image98.wmf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2.png"/><Relationship Id="rId14" Type="http://schemas.openxmlformats.org/officeDocument/2006/relationships/image" Target="../media/image10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pic>
        <p:nvPicPr>
          <p:cNvPr id="45059" name="Picture 4" descr="File:Matlab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838575"/>
            <a:ext cx="18288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File:Simulink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825875"/>
            <a:ext cx="164941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0" y="1670050"/>
            <a:ext cx="1612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5062" name="Rectangle 12"/>
          <p:cNvSpPr>
            <a:spLocks noChangeArrowheads="1"/>
          </p:cNvSpPr>
          <p:nvPr/>
        </p:nvSpPr>
        <p:spPr bwMode="auto">
          <a:xfrm>
            <a:off x="1588" y="838200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5063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5064" name="Rectangle 150"/>
          <p:cNvSpPr txBox="1">
            <a:spLocks noChangeArrowheads="1"/>
          </p:cNvSpPr>
          <p:nvPr/>
        </p:nvSpPr>
        <p:spPr bwMode="auto">
          <a:xfrm>
            <a:off x="0" y="62007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chemeClr val="tx2"/>
                </a:solidFill>
              </a:rPr>
              <a:t>»»» pracovný seminár, 3.12.2014, Bratislava «««</a:t>
            </a:r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0" y="6200775"/>
            <a:ext cx="9142413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5066" name="Rectangle 13"/>
          <p:cNvSpPr>
            <a:spLocks noChangeArrowheads="1"/>
          </p:cNvSpPr>
          <p:nvPr/>
        </p:nvSpPr>
        <p:spPr bwMode="auto">
          <a:xfrm>
            <a:off x="0" y="6283325"/>
            <a:ext cx="9142413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0" y="6824663"/>
            <a:ext cx="9142413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3600" b="1" kern="0" dirty="0"/>
              <a:t>MATLAB V PROSTREDÍ ISS CVTI SR</a:t>
            </a:r>
          </a:p>
        </p:txBody>
      </p:sp>
      <p:pic>
        <p:nvPicPr>
          <p:cNvPr id="45069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936750"/>
            <a:ext cx="3217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P:\nitt\PUBLICITA\logo NITT SK\logo_nitt_cier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97" y="4272581"/>
            <a:ext cx="1635605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101725" y="4475440"/>
            <a:ext cx="103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DC </a:t>
            </a:r>
            <a:r>
              <a:rPr lang="sk-SK" b="1" dirty="0" err="1" smtClean="0">
                <a:solidFill>
                  <a:schemeClr val="bg1"/>
                </a:solidFill>
              </a:rPr>
              <a:t>VaV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-1" y="5518973"/>
            <a:ext cx="504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Podporujeme výskumné aktivity na </a:t>
            </a:r>
            <a:r>
              <a:rPr lang="sk-SK" dirty="0" smtClean="0"/>
              <a:t>Slovensku. </a:t>
            </a:r>
          </a:p>
          <a:p>
            <a:r>
              <a:rPr lang="sk-SK" dirty="0" smtClean="0"/>
              <a:t>Projekty sú spolufinancované </a:t>
            </a:r>
            <a:r>
              <a:rPr lang="sk-SK" dirty="0"/>
              <a:t>zo zdrojov EÚ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4275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4276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4277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4278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sk-SK" altLang="sk-SK" sz="2000" b="1">
                <a:solidFill>
                  <a:schemeClr val="bg1"/>
                </a:solidFill>
              </a:rPr>
              <a:t>CVTI SR buduje, rozvíja a prevádzkuje: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 b="1">
                <a:solidFill>
                  <a:srgbClr val="FFFF00"/>
                </a:solidFill>
              </a:rPr>
              <a:t>ISS CVTI SR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     Integrovaný systém služieb</a:t>
            </a:r>
          </a:p>
          <a:p>
            <a:pPr lvl="1">
              <a:buFont typeface="Arial" pitchFamily="34" charset="0"/>
              <a:buChar char="•"/>
            </a:pPr>
            <a:r>
              <a:rPr lang="sk-SK" altLang="sk-SK" sz="2000">
                <a:solidFill>
                  <a:srgbClr val="FFFF00"/>
                </a:solidFill>
              </a:rPr>
              <a:t>MATLAB</a:t>
            </a:r>
            <a:r>
              <a:rPr lang="sk-SK" altLang="sk-SK" sz="2000">
                <a:solidFill>
                  <a:schemeClr val="bg1"/>
                </a:solidFill>
              </a:rPr>
              <a:t/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SW pre vedecko - technické výpočty, modelovanie, simulácie, návrhy algoritmov, ...</a:t>
            </a:r>
          </a:p>
          <a:p>
            <a:pPr lvl="1">
              <a:buFont typeface="Arial" pitchFamily="34" charset="0"/>
              <a:buChar char="•"/>
            </a:pPr>
            <a:r>
              <a:rPr lang="sk-SK" altLang="sk-SK" sz="2000">
                <a:solidFill>
                  <a:srgbClr val="FFFF00"/>
                </a:solidFill>
              </a:rPr>
              <a:t>SAS</a:t>
            </a:r>
            <a:r>
              <a:rPr lang="sk-SK" altLang="sk-SK" sz="2000">
                <a:solidFill>
                  <a:schemeClr val="bg1"/>
                </a:solidFill>
              </a:rPr>
              <a:t/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SW na spracovanie a hĺbkovú analýzu dát z rôznych zdrojov, štatistické spracovanie, prezentáciu dát </a:t>
            </a:r>
          </a:p>
          <a:p>
            <a:pPr lvl="1">
              <a:buFont typeface="Arial" pitchFamily="34" charset="0"/>
              <a:buChar char="•"/>
            </a:pPr>
            <a:r>
              <a:rPr lang="sk-SK" altLang="sk-SK" sz="2000">
                <a:solidFill>
                  <a:srgbClr val="FFFF00"/>
                </a:solidFill>
              </a:rPr>
              <a:t>Špecializované aplikačné SW balíky pre rôzne vedecko-výskumné oblasti</a:t>
            </a:r>
            <a:r>
              <a:rPr lang="sk-SK" altLang="sk-SK" sz="2000">
                <a:solidFill>
                  <a:schemeClr val="bg1"/>
                </a:solidFill>
              </a:rPr>
              <a:t> </a:t>
            </a:r>
          </a:p>
          <a:p>
            <a:pPr lvl="1"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  molekulárna biológia, genetika, materiálový výskum, ...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sz="2800" b="1" kern="0" dirty="0" smtClean="0"/>
              <a:t>INFORMAČNÉ SYSTÉMY NA PODPORU VEDY</a:t>
            </a:r>
            <a:endParaRPr lang="sk-SK" sz="2800" b="1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5299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5300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5301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 bwMode="auto">
          <a:xfrm>
            <a:off x="457200" y="944563"/>
            <a:ext cx="82296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sk-SK" sz="2000" b="1" kern="0" dirty="0">
                <a:solidFill>
                  <a:schemeClr val="bg1"/>
                </a:solidFill>
              </a:rPr>
              <a:t>CVTI SR buduje, rozvíja a prevádzkuje web portály a web stránky</a:t>
            </a:r>
            <a:r>
              <a:rPr lang="sk-SK" sz="2000" b="1" kern="0" dirty="0" smtClean="0">
                <a:solidFill>
                  <a:schemeClr val="bg1"/>
                </a:solidFill>
              </a:rPr>
              <a:t>: </a:t>
            </a:r>
          </a:p>
          <a:p>
            <a:pPr algn="l">
              <a:defRPr/>
            </a:pPr>
            <a:r>
              <a:rPr lang="sk-SK" sz="2000" dirty="0" err="1">
                <a:solidFill>
                  <a:srgbClr val="FFFF00"/>
                </a:solidFill>
              </a:rPr>
              <a:t>www.cvtisr.sk</a:t>
            </a:r>
            <a:endParaRPr lang="sk-SK" sz="2000" dirty="0">
              <a:solidFill>
                <a:srgbClr val="FFFF00"/>
              </a:solidFill>
            </a:endParaRP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www.fablab.sk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– FABLAB</a:t>
            </a:r>
            <a:endParaRPr lang="sk-SK" sz="20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www.edis.sk</a:t>
            </a:r>
            <a:r>
              <a:rPr lang="sk-SK" sz="2000" dirty="0">
                <a:solidFill>
                  <a:schemeClr val="bg1"/>
                </a:solidFill>
              </a:rPr>
              <a:t> – Európske dokumentačné centrum</a:t>
            </a: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www.ncpvat.sk</a:t>
            </a:r>
            <a:r>
              <a:rPr lang="sk-SK" sz="2000" dirty="0">
                <a:solidFill>
                  <a:schemeClr val="bg1"/>
                </a:solidFill>
              </a:rPr>
              <a:t> – Národné centrum pre popularizáciu vedy a techniky</a:t>
            </a: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www.nptt.sk</a:t>
            </a:r>
            <a:r>
              <a:rPr lang="sk-SK" sz="2000" dirty="0">
                <a:solidFill>
                  <a:schemeClr val="bg1"/>
                </a:solidFill>
              </a:rPr>
              <a:t> – Národný portál pre transfer technológií</a:t>
            </a: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www.quark.sk</a:t>
            </a:r>
            <a:r>
              <a:rPr lang="sk-SK" sz="2000" dirty="0">
                <a:solidFill>
                  <a:schemeClr val="bg1"/>
                </a:solidFill>
              </a:rPr>
              <a:t> – časopis </a:t>
            </a:r>
            <a:r>
              <a:rPr lang="sk-SK" sz="2000" dirty="0" err="1">
                <a:solidFill>
                  <a:schemeClr val="bg1"/>
                </a:solidFill>
              </a:rPr>
              <a:t>Quark</a:t>
            </a:r>
            <a:endParaRPr lang="sk-SK" sz="20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sk-SK" sz="2000" dirty="0" err="1">
                <a:solidFill>
                  <a:srgbClr val="FFFF00"/>
                </a:solidFill>
              </a:rPr>
              <a:t>Itlib.cvtisr.sk</a:t>
            </a:r>
            <a:r>
              <a:rPr lang="sk-SK" sz="2000" dirty="0">
                <a:solidFill>
                  <a:schemeClr val="bg1"/>
                </a:solidFill>
              </a:rPr>
              <a:t> – časopis ITLIB</a:t>
            </a: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www.vedatechnika.sk</a:t>
            </a:r>
            <a:r>
              <a:rPr lang="sk-SK" sz="2000" dirty="0">
                <a:solidFill>
                  <a:schemeClr val="bg1"/>
                </a:solidFill>
              </a:rPr>
              <a:t> – Centrálny informačný portál pre výskum, vývoj a </a:t>
            </a:r>
            <a:r>
              <a:rPr lang="sk-SK" sz="2000" dirty="0" smtClean="0">
                <a:solidFill>
                  <a:schemeClr val="bg1"/>
                </a:solidFill>
              </a:rPr>
              <a:t>inovácie </a:t>
            </a:r>
            <a:endParaRPr lang="sk-SK" sz="20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sk-SK" sz="2000" dirty="0" err="1">
                <a:solidFill>
                  <a:srgbClr val="FFFF00"/>
                </a:solidFill>
              </a:rPr>
              <a:t>scholaludus-online.sk</a:t>
            </a:r>
            <a:r>
              <a:rPr lang="sk-SK" sz="2000" dirty="0">
                <a:solidFill>
                  <a:schemeClr val="bg1"/>
                </a:solidFill>
              </a:rPr>
              <a:t> – </a:t>
            </a:r>
            <a:r>
              <a:rPr lang="sk-SK" sz="2000" dirty="0" err="1">
                <a:solidFill>
                  <a:schemeClr val="bg1"/>
                </a:solidFill>
              </a:rPr>
              <a:t>Schola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err="1">
                <a:solidFill>
                  <a:schemeClr val="bg1"/>
                </a:solidFill>
              </a:rPr>
              <a:t>ludus</a:t>
            </a:r>
            <a:endParaRPr lang="sk-SK" sz="20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www.tyzdenvedy.sk</a:t>
            </a:r>
            <a:r>
              <a:rPr lang="sk-SK" sz="2000" dirty="0">
                <a:solidFill>
                  <a:schemeClr val="bg1"/>
                </a:solidFill>
              </a:rPr>
              <a:t> </a:t>
            </a:r>
            <a:r>
              <a:rPr lang="sk-SK" sz="2000" dirty="0" smtClean="0">
                <a:solidFill>
                  <a:schemeClr val="bg1"/>
                </a:solidFill>
              </a:rPr>
              <a:t>– </a:t>
            </a:r>
            <a:r>
              <a:rPr lang="pl-PL" sz="2000" dirty="0">
                <a:solidFill>
                  <a:schemeClr val="bg1"/>
                </a:solidFill>
              </a:rPr>
              <a:t>Týždeň vedy a techniky na Slovensku </a:t>
            </a:r>
            <a:endParaRPr lang="sk-SK" sz="20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www.scidap.sk</a:t>
            </a:r>
            <a:r>
              <a:rPr lang="sk-SK" sz="2000" dirty="0">
                <a:solidFill>
                  <a:schemeClr val="bg1"/>
                </a:solidFill>
              </a:rPr>
              <a:t> – Centrálna databáza slovenských informačných zdrojov pre </a:t>
            </a:r>
            <a:r>
              <a:rPr lang="sk-SK" sz="2000" dirty="0" err="1">
                <a:solidFill>
                  <a:schemeClr val="bg1"/>
                </a:solidFill>
              </a:rPr>
              <a:t>VaV</a:t>
            </a:r>
            <a:endParaRPr lang="sk-SK" sz="20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sk-SK" sz="2000" dirty="0">
                <a:solidFill>
                  <a:srgbClr val="FFFF00"/>
                </a:solidFill>
              </a:rPr>
              <a:t>H2020.cvtisr.sk</a:t>
            </a:r>
            <a:r>
              <a:rPr lang="sk-SK" sz="2000" dirty="0">
                <a:solidFill>
                  <a:schemeClr val="bg1"/>
                </a:solidFill>
              </a:rPr>
              <a:t> – Horizont 2020</a:t>
            </a:r>
          </a:p>
          <a:p>
            <a:pPr algn="l">
              <a:defRPr/>
            </a:pPr>
            <a:r>
              <a:rPr lang="sk-SK" sz="2000" i="1" dirty="0">
                <a:solidFill>
                  <a:srgbClr val="FFFF00"/>
                </a:solidFill>
              </a:rPr>
              <a:t>...</a:t>
            </a:r>
          </a:p>
          <a:p>
            <a:pPr algn="l">
              <a:defRPr/>
            </a:pPr>
            <a:endParaRPr lang="sk-SK" sz="2000" b="1" kern="0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sz="2800" b="1" kern="0" dirty="0" smtClean="0"/>
              <a:t>INFORMAČNÉ SYSTÉMY NA PODPORU VEDY</a:t>
            </a:r>
            <a:endParaRPr lang="sk-SK" sz="2800" b="1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632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632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632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6326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k-SK" altLang="sk-SK" sz="2000">
                <a:solidFill>
                  <a:srgbClr val="FFFF00"/>
                </a:solidFill>
              </a:rPr>
              <a:t>Juraj NOGE</a:t>
            </a:r>
            <a:r>
              <a:rPr lang="sk-SK" altLang="sk-SK" sz="2000">
                <a:solidFill>
                  <a:schemeClr val="bg1"/>
                </a:solidFill>
              </a:rPr>
              <a:t>, CVTI SR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Marián TRGALA</a:t>
            </a:r>
            <a:r>
              <a:rPr lang="sk-SK" altLang="sk-SK" sz="2000">
                <a:solidFill>
                  <a:schemeClr val="bg1"/>
                </a:solidFill>
              </a:rPr>
              <a:t>, CVTI SR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Dalibor BOŠŇÁK</a:t>
            </a:r>
            <a:r>
              <a:rPr lang="sk-SK" altLang="sk-SK" sz="2000">
                <a:solidFill>
                  <a:schemeClr val="bg1"/>
                </a:solidFill>
              </a:rPr>
              <a:t>, CVTI SR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Jan HOUŠKA</a:t>
            </a:r>
            <a:r>
              <a:rPr lang="sk-SK" altLang="sk-SK" sz="2000">
                <a:solidFill>
                  <a:schemeClr val="bg1"/>
                </a:solidFill>
              </a:rPr>
              <a:t>, HUMUSOFT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Jiří ZÁCHENSKÝ</a:t>
            </a:r>
            <a:r>
              <a:rPr lang="sk-SK" altLang="sk-SK" sz="2000">
                <a:solidFill>
                  <a:schemeClr val="bg1"/>
                </a:solidFill>
              </a:rPr>
              <a:t>, CVTI SR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Martin FOLTIN</a:t>
            </a:r>
            <a:r>
              <a:rPr lang="sk-SK" altLang="sk-SK" sz="2000">
                <a:solidFill>
                  <a:schemeClr val="bg1"/>
                </a:solidFill>
              </a:rPr>
              <a:t>, HUMUSOFT</a:t>
            </a: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sz="2800" b="1" kern="0" dirty="0"/>
              <a:t>PREZENTAČNÝ TÍM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7347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7348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7349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 smtClean="0"/>
              <a:t>ISS CVTI SR</a:t>
            </a:r>
            <a:endParaRPr lang="sk-SK" sz="2800" b="1" kern="0" dirty="0"/>
          </a:p>
        </p:txBody>
      </p:sp>
      <p:sp>
        <p:nvSpPr>
          <p:cNvPr id="57351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sk-SK" altLang="sk-SK" sz="2000">
                <a:solidFill>
                  <a:srgbClr val="FFFF00"/>
                </a:solidFill>
              </a:rPr>
              <a:t>Marián TRGALA</a:t>
            </a:r>
            <a:r>
              <a:rPr lang="sk-SK" altLang="sk-SK" sz="2000">
                <a:solidFill>
                  <a:schemeClr val="bg1"/>
                </a:solidFill>
              </a:rPr>
              <a:t>, koordinátor aktivity 2.1, NITT SK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koncepcia </a:t>
            </a:r>
          </a:p>
          <a:p>
            <a:r>
              <a:rPr lang="sk-SK" altLang="sk-SK" sz="2000">
                <a:solidFill>
                  <a:schemeClr val="bg1"/>
                </a:solidFill>
              </a:rPr>
              <a:t>zmluvný rámec </a:t>
            </a:r>
          </a:p>
          <a:p>
            <a:pPr lvl="1"/>
            <a:r>
              <a:rPr lang="sk-SK" altLang="sk-SK" sz="2000">
                <a:solidFill>
                  <a:schemeClr val="bg1"/>
                </a:solidFill>
              </a:rPr>
              <a:t>inštitucionálny </a:t>
            </a:r>
          </a:p>
          <a:p>
            <a:pPr lvl="1"/>
            <a:r>
              <a:rPr lang="sk-SK" altLang="sk-SK" sz="2000">
                <a:solidFill>
                  <a:schemeClr val="bg1"/>
                </a:solidFill>
              </a:rPr>
              <a:t>individuálny</a:t>
            </a:r>
          </a:p>
        </p:txBody>
      </p:sp>
      <p:pic>
        <p:nvPicPr>
          <p:cNvPr id="17" name="Picture 2" descr="P:\nitt\AKTIVITA 2.1\12_pu_Obstarávanie SW nástrojov pre ISS - Infraštruktúrny SW - ESB ETAPA 2\Pracovne_dokumenty\ISS_Interway\hlavicka_iss_new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5516" y="2276872"/>
            <a:ext cx="8703367" cy="13321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8371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8372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8373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KONCEPCIA ISS CVTI SR</a:t>
            </a:r>
          </a:p>
        </p:txBody>
      </p:sp>
      <p:sp>
        <p:nvSpPr>
          <p:cNvPr id="58375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k-SK" altLang="sk-SK" sz="2000">
                <a:solidFill>
                  <a:srgbClr val="FFFF00"/>
                </a:solidFill>
              </a:rPr>
              <a:t>Podpora vedecko-výskumných činností </a:t>
            </a:r>
          </a:p>
          <a:p>
            <a:endParaRPr lang="sk-SK" altLang="sk-SK" sz="2000">
              <a:solidFill>
                <a:srgbClr val="FFFF00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Využitie DC VaV v Žiline 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portál ISS CVTI SR 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     </a:t>
            </a:r>
            <a:r>
              <a:rPr lang="sk-SK" altLang="sk-SK" sz="2000">
                <a:solidFill>
                  <a:srgbClr val="FFFF00"/>
                </a:solidFill>
              </a:rPr>
              <a:t>iss.cvtisr.sk </a:t>
            </a:r>
            <a:endParaRPr lang="sk-SK" altLang="sk-SK" sz="2000">
              <a:solidFill>
                <a:schemeClr val="bg1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851920" y="2708920"/>
            <a:ext cx="4733290" cy="298461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LeftDown">
              <a:rot lat="1500000" lon="2100000" rev="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9395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9396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9397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SLUŽBY ISS CVTI SR</a:t>
            </a:r>
          </a:p>
        </p:txBody>
      </p:sp>
      <p:sp>
        <p:nvSpPr>
          <p:cNvPr id="59399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sk-SK" sz="2000">
                <a:solidFill>
                  <a:srgbClr val="FFFF00"/>
                </a:solidFill>
              </a:rPr>
              <a:t>Služby ukladania a spracovania dát 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úložisko dát, hosting, webhosting, zálohovanie dát, ...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Komunikačné a bezpečnostné služby 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dátová a komunikačná bezpečnosť, vzdialené pripojenie, ...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Konzultačné a informačné služby 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konzultácie, informačný servis, školenia, ...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Softvérové a odborné služby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poskytovanie systémov a aplikácií – MATLAB, SAS, ...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0419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0420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0421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SLUŽBY ISS CVTI SR</a:t>
            </a:r>
          </a:p>
        </p:txBody>
      </p:sp>
      <p:sp>
        <p:nvSpPr>
          <p:cNvPr id="60423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sk-SK" sz="2000">
                <a:solidFill>
                  <a:srgbClr val="FFFF00"/>
                </a:solidFill>
              </a:rPr>
              <a:t>MATLAB</a:t>
            </a:r>
            <a:r>
              <a:rPr lang="pl-PL" altLang="sk-SK" sz="2000">
                <a:solidFill>
                  <a:schemeClr val="bg1"/>
                </a:solidFill>
              </a:rPr>
              <a:t> - vedecko-technické výpočty, modelovanie, návrhy algoritmov, simulácie ...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  <p:grpSp>
        <p:nvGrpSpPr>
          <p:cNvPr id="60424" name="Skupina 7"/>
          <p:cNvGrpSpPr>
            <a:grpSpLocks/>
          </p:cNvGrpSpPr>
          <p:nvPr/>
        </p:nvGrpSpPr>
        <p:grpSpPr bwMode="auto">
          <a:xfrm>
            <a:off x="107950" y="3033713"/>
            <a:ext cx="8915400" cy="2482850"/>
            <a:chOff x="107504" y="2889180"/>
            <a:chExt cx="8915478" cy="2484036"/>
          </a:xfrm>
        </p:grpSpPr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07504" y="3033216"/>
              <a:ext cx="2924997" cy="23400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109650" y="2889180"/>
              <a:ext cx="2925000" cy="23400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1" name="Obrázok 10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6097982" y="3033196"/>
              <a:ext cx="2925000" cy="23400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perspectiveContrastingLeftFacing"/>
              <a:lightRig rig="threePt" dir="t"/>
            </a:scene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144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144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SLUŽBY ISS CVTI SR</a:t>
            </a:r>
          </a:p>
        </p:txBody>
      </p:sp>
      <p:sp>
        <p:nvSpPr>
          <p:cNvPr id="61447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sk-SK" sz="2000">
                <a:solidFill>
                  <a:srgbClr val="FFFF00"/>
                </a:solidFill>
              </a:rPr>
              <a:t>SAS </a:t>
            </a:r>
            <a:r>
              <a:rPr lang="pl-PL" altLang="sk-SK" sz="2000">
                <a:solidFill>
                  <a:schemeClr val="bg1"/>
                </a:solidFill>
              </a:rPr>
              <a:t>- spracovanie  a hĺbková analýzu dát z rôznych zdrojov, prezentácie dát, možnosť vývoja vlastných aplikácií, ...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  <p:grpSp>
        <p:nvGrpSpPr>
          <p:cNvPr id="61448" name="Skupina 11"/>
          <p:cNvGrpSpPr>
            <a:grpSpLocks/>
          </p:cNvGrpSpPr>
          <p:nvPr/>
        </p:nvGrpSpPr>
        <p:grpSpPr bwMode="auto">
          <a:xfrm>
            <a:off x="107950" y="2924175"/>
            <a:ext cx="8928100" cy="2597150"/>
            <a:chOff x="107504" y="3570574"/>
            <a:chExt cx="8928992" cy="2597172"/>
          </a:xfrm>
        </p:grpSpPr>
        <p:pic>
          <p:nvPicPr>
            <p:cNvPr id="17" name="Obrázok 16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07504" y="3573276"/>
              <a:ext cx="2925000" cy="23400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perspectiveContrastingLeftFacing"/>
              <a:lightRig rig="threePt" dir="t"/>
            </a:scene3d>
          </p:spPr>
        </p:pic>
        <p:pic>
          <p:nvPicPr>
            <p:cNvPr id="18" name="Obrázok 17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109500" y="3827746"/>
              <a:ext cx="2925000" cy="23400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9" name="Obrázok 18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6111496" y="3570574"/>
              <a:ext cx="2925000" cy="234000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perspectiveContrastingRightFacing"/>
              <a:lightRig rig="threePt" dir="t"/>
            </a:scene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2467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2468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 smtClean="0"/>
              <a:t>ZMLUVNÝ RÁMEC</a:t>
            </a:r>
            <a:endParaRPr lang="sk-SK" sz="2800" b="1" kern="0" dirty="0"/>
          </a:p>
        </p:txBody>
      </p:sp>
      <p:sp>
        <p:nvSpPr>
          <p:cNvPr id="62471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sk-SK" sz="2000">
                <a:solidFill>
                  <a:srgbClr val="FFFF00"/>
                </a:solidFill>
              </a:rPr>
              <a:t>inštitucionálny </a:t>
            </a:r>
            <a:r>
              <a:rPr lang="pl-PL" altLang="sk-SK" sz="2000">
                <a:solidFill>
                  <a:schemeClr val="bg1"/>
                </a:solidFill>
              </a:rPr>
              <a:t>(zmluva)</a:t>
            </a:r>
          </a:p>
          <a:p>
            <a:endParaRPr lang="pl-PL" altLang="sk-SK" sz="2000">
              <a:solidFill>
                <a:srgbClr val="FFFF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sk-SK" sz="2000">
                <a:solidFill>
                  <a:schemeClr val="bg1"/>
                </a:solidFill>
              </a:rPr>
              <a:t>využívanie služieb iba prostredníctvom používateľov </a:t>
            </a:r>
          </a:p>
          <a:p>
            <a:pPr lvl="1">
              <a:buFont typeface="Arial" pitchFamily="34" charset="0"/>
              <a:buChar char="•"/>
            </a:pPr>
            <a:endParaRPr lang="pl-PL" altLang="sk-SK" sz="200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sk-SK" sz="2000">
                <a:solidFill>
                  <a:schemeClr val="bg1"/>
                </a:solidFill>
              </a:rPr>
              <a:t>vedecko-výskumní pracovníci, študenti</a:t>
            </a:r>
          </a:p>
          <a:p>
            <a:pPr lvl="1">
              <a:buFont typeface="Arial" pitchFamily="34" charset="0"/>
              <a:buChar char="•"/>
            </a:pPr>
            <a:endParaRPr lang="pl-PL" altLang="sk-SK" sz="200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sk-SK" sz="2000">
                <a:solidFill>
                  <a:schemeClr val="bg1"/>
                </a:solidFill>
              </a:rPr>
              <a:t>inštitúcia poskytuje súhlas s využívaním služieb</a:t>
            </a:r>
          </a:p>
          <a:p>
            <a:pPr lvl="1">
              <a:buFont typeface="Arial" pitchFamily="34" charset="0"/>
              <a:buChar char="•"/>
            </a:pPr>
            <a:endParaRPr lang="pl-PL" altLang="sk-SK" sz="200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sk-SK" sz="2000">
                <a:solidFill>
                  <a:schemeClr val="bg1"/>
                </a:solidFill>
              </a:rPr>
              <a:t>prehľad o používateľoch a využívaných službách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3491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3492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3493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 smtClean="0"/>
              <a:t>ZMLUVNÝ RÁMEC</a:t>
            </a:r>
            <a:endParaRPr lang="sk-SK" sz="2800" b="1" kern="0" dirty="0"/>
          </a:p>
        </p:txBody>
      </p:sp>
      <p:sp>
        <p:nvSpPr>
          <p:cNvPr id="63495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sk-SK" sz="2000">
                <a:solidFill>
                  <a:srgbClr val="FFFF00"/>
                </a:solidFill>
              </a:rPr>
              <a:t>individuálny </a:t>
            </a:r>
            <a:r>
              <a:rPr lang="pl-PL" altLang="sk-SK" sz="2000">
                <a:solidFill>
                  <a:schemeClr val="bg1"/>
                </a:solidFill>
              </a:rPr>
              <a:t>(pravidlá)  </a:t>
            </a:r>
          </a:p>
          <a:p>
            <a:endParaRPr lang="pl-PL" altLang="sk-SK" sz="200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sk-SK" sz="2000">
                <a:solidFill>
                  <a:schemeClr val="bg1"/>
                </a:solidFill>
              </a:rPr>
              <a:t>využívanie služieb po dobu 1 roka</a:t>
            </a:r>
          </a:p>
          <a:p>
            <a:pPr lvl="1">
              <a:buFont typeface="Arial" pitchFamily="34" charset="0"/>
              <a:buChar char="•"/>
            </a:pPr>
            <a:endParaRPr lang="pl-PL" altLang="sk-SK" sz="200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l-PL" altLang="sk-SK" sz="2000">
                <a:solidFill>
                  <a:schemeClr val="bg1"/>
                </a:solidFill>
              </a:rPr>
              <a:t>predĺženie prístupu ku službám </a:t>
            </a:r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608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608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sk-SK" sz="2000" kern="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sk-SK" sz="2000" kern="0" dirty="0">
              <a:solidFill>
                <a:srgbClr val="FFFF00"/>
              </a:solidFill>
            </a:endParaRPr>
          </a:p>
          <a:p>
            <a:pPr>
              <a:defRPr/>
            </a:pPr>
            <a:endParaRPr lang="sk-SK" sz="2000" kern="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sk-SK" sz="2000" kern="0" dirty="0" smtClean="0">
                <a:solidFill>
                  <a:srgbClr val="FFFF00"/>
                </a:solidFill>
              </a:rPr>
              <a:t>Juraj </a:t>
            </a:r>
            <a:r>
              <a:rPr lang="sk-SK" sz="2000" kern="0" dirty="0">
                <a:solidFill>
                  <a:srgbClr val="FFFF00"/>
                </a:solidFill>
              </a:rPr>
              <a:t>NOGE</a:t>
            </a:r>
            <a:r>
              <a:rPr lang="sk-SK" sz="2000" kern="0" dirty="0">
                <a:solidFill>
                  <a:schemeClr val="bg1"/>
                </a:solidFill>
              </a:rPr>
              <a:t>, vedúci Odboru  rozvoja informačných systémov  - ORIS</a:t>
            </a:r>
          </a:p>
          <a:p>
            <a:pPr>
              <a:defRPr/>
            </a:pPr>
            <a:r>
              <a:rPr lang="sk-SK" sz="2000" kern="0" dirty="0">
                <a:solidFill>
                  <a:schemeClr val="bg1"/>
                </a:solidFill>
              </a:rPr>
              <a:t>CVTI SR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4515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4516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4517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5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ISS CVTI SR</a:t>
            </a:r>
          </a:p>
        </p:txBody>
      </p:sp>
      <p:sp>
        <p:nvSpPr>
          <p:cNvPr id="64519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	</a:t>
            </a:r>
            <a:r>
              <a:rPr lang="sk-SK" altLang="sk-SK" sz="2000">
                <a:solidFill>
                  <a:srgbClr val="FFFF00"/>
                </a:solidFill>
              </a:rPr>
              <a:t>iss.cvtisr.sk 	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rgbClr val="FFFF00"/>
                </a:solidFill>
              </a:rPr>
              <a:t>	</a:t>
            </a:r>
          </a:p>
          <a:p>
            <a:pPr>
              <a:buFontTx/>
              <a:buNone/>
            </a:pPr>
            <a:endParaRPr lang="sk-SK" altLang="sk-SK" sz="200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sk-SK" altLang="sk-SK" sz="2000">
                <a:solidFill>
                  <a:srgbClr val="FFFF00"/>
                </a:solidFill>
              </a:rPr>
              <a:t>						</a:t>
            </a:r>
            <a:r>
              <a:rPr lang="sk-SK" altLang="sk-SK" sz="2000">
                <a:solidFill>
                  <a:schemeClr val="bg1"/>
                </a:solidFill>
              </a:rPr>
              <a:t>iss@cvtisr.sk 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				      podpora.iss@cvtisr.sk </a:t>
            </a: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51620" y="2384884"/>
            <a:ext cx="3882353" cy="3600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5539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5540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5541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BlokTextu 7"/>
          <p:cNvSpPr txBox="1"/>
          <p:nvPr/>
        </p:nvSpPr>
        <p:spPr>
          <a:xfrm>
            <a:off x="971550" y="1719263"/>
            <a:ext cx="4356100" cy="309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sk-SK" sz="2000" dirty="0">
                <a:solidFill>
                  <a:srgbClr val="FFFF00"/>
                </a:solidFill>
                <a:latin typeface="Arial" charset="0"/>
                <a:cs typeface="+mn-cs"/>
              </a:rPr>
              <a:t>Dalibor BOŠŇÁK, </a:t>
            </a: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ORIS</a:t>
            </a:r>
          </a:p>
          <a:p>
            <a:pPr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architektúra systému</a:t>
            </a:r>
          </a:p>
          <a:p>
            <a:pPr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prihlásenie do systému</a:t>
            </a:r>
          </a:p>
          <a:p>
            <a:pPr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používateľská podpora</a:t>
            </a:r>
          </a:p>
          <a:p>
            <a:pPr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literatúra, odkazy</a:t>
            </a:r>
          </a:p>
          <a:p>
            <a:pPr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interaktívny režim</a:t>
            </a:r>
          </a:p>
          <a:p>
            <a:pPr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dávkový režim</a:t>
            </a:r>
          </a:p>
          <a:p>
            <a:pPr>
              <a:spcBef>
                <a:spcPts val="600"/>
              </a:spcBef>
              <a:defRPr/>
            </a:pPr>
            <a:endParaRPr lang="sk-SK" sz="2000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pic>
        <p:nvPicPr>
          <p:cNvPr id="65543" name="Obrázok 8" descr="Acce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85975"/>
            <a:ext cx="26654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MATLAB V RÁMCI ISS CVTI SR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656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656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656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6566" name="BlokTextu 9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ARCHITEKTÚRA SYSTÉMU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755650" y="1160463"/>
            <a:ext cx="7524750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000" b="1" dirty="0">
                <a:solidFill>
                  <a:srgbClr val="FFFF00"/>
                </a:solidFill>
                <a:latin typeface="Arial" charset="0"/>
                <a:cs typeface="+mn-cs"/>
              </a:rPr>
              <a:t>MATLAB ako </a:t>
            </a:r>
            <a:r>
              <a:rPr lang="sk-SK" sz="2000" b="1" dirty="0" err="1">
                <a:solidFill>
                  <a:srgbClr val="FFFF00"/>
                </a:solidFill>
                <a:latin typeface="Arial" charset="0"/>
                <a:cs typeface="+mn-cs"/>
              </a:rPr>
              <a:t>SaaS</a:t>
            </a:r>
            <a:endParaRPr lang="sk-SK" sz="2000" b="1" dirty="0">
              <a:solidFill>
                <a:srgbClr val="FFFF00"/>
              </a:solidFill>
              <a:latin typeface="Arial" charset="0"/>
              <a:cs typeface="+mn-cs"/>
            </a:endParaRP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MATLAB: Software </a:t>
            </a:r>
            <a:r>
              <a:rPr lang="sk-SK" sz="2000" dirty="0" err="1">
                <a:solidFill>
                  <a:srgbClr val="FFFFFF"/>
                </a:solidFill>
                <a:latin typeface="Arial" charset="0"/>
                <a:cs typeface="+mn-cs"/>
              </a:rPr>
              <a:t>as</a:t>
            </a: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a </a:t>
            </a:r>
            <a:r>
              <a:rPr lang="sk-SK" sz="2000" dirty="0" err="1">
                <a:solidFill>
                  <a:srgbClr val="FFFFFF"/>
                </a:solidFill>
                <a:latin typeface="Arial" charset="0"/>
                <a:cs typeface="+mn-cs"/>
              </a:rPr>
              <a:t>Service</a:t>
            </a: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 (</a:t>
            </a:r>
            <a:r>
              <a:rPr lang="sk-SK" sz="2000" dirty="0" err="1">
                <a:solidFill>
                  <a:srgbClr val="FFFFFF"/>
                </a:solidFill>
                <a:latin typeface="Arial" charset="0"/>
                <a:cs typeface="+mn-cs"/>
              </a:rPr>
              <a:t>SaaS</a:t>
            </a: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) – v CVTI SR na infraštruktúre DC </a:t>
            </a:r>
            <a:r>
              <a:rPr lang="sk-SK" sz="2000" dirty="0" err="1">
                <a:solidFill>
                  <a:srgbClr val="FFFFFF"/>
                </a:solidFill>
                <a:latin typeface="Arial" charset="0"/>
                <a:cs typeface="+mn-cs"/>
              </a:rPr>
              <a:t>VaV</a:t>
            </a: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: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využívanie aplikácie poskytovateľa cez sieť (vzdialeným pripojením)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prvá služba  Integrovaného Systému Služieb</a:t>
            </a:r>
            <a:b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</a:br>
            <a:r>
              <a:rPr lang="sk-SK" sz="2000" i="1" dirty="0">
                <a:solidFill>
                  <a:srgbClr val="FFFFFF"/>
                </a:solidFill>
                <a:latin typeface="Arial" charset="0"/>
                <a:cs typeface="+mn-cs"/>
              </a:rPr>
              <a:t>( ... ďalšia je v testovaní: SAS) </a:t>
            </a:r>
          </a:p>
          <a:p>
            <a:pPr>
              <a:defRPr/>
            </a:pPr>
            <a:endParaRPr lang="sk-SK" sz="2000" dirty="0">
              <a:solidFill>
                <a:srgbClr val="FFFFFF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sk-SK" sz="2000" b="1" dirty="0">
                <a:solidFill>
                  <a:srgbClr val="FFFF00"/>
                </a:solidFill>
                <a:latin typeface="Arial" charset="0"/>
                <a:cs typeface="+mn-cs"/>
              </a:rPr>
              <a:t>3 fázy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analyticko-definičná: zmapovanie zákl. požiadaviek vedeckej komunity  06/2010 – 03/2011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Implementačná: obstaranie, vybudovanie, implementácia a skúšobná prevádzka 04/2011 – 12/2011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 dirty="0">
                <a:solidFill>
                  <a:srgbClr val="FFFFFF"/>
                </a:solidFill>
                <a:latin typeface="Arial" charset="0"/>
                <a:cs typeface="+mn-cs"/>
              </a:rPr>
              <a:t>Realizačno-rutinná prevádzka, správa, údržba a potenciálne rozširovanie systému 01/2012 – 12/2014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7587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7588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36" name="Ovál 35"/>
          <p:cNvSpPr/>
          <p:nvPr/>
        </p:nvSpPr>
        <p:spPr>
          <a:xfrm>
            <a:off x="1116013" y="3789363"/>
            <a:ext cx="6696075" cy="360362"/>
          </a:xfrm>
          <a:prstGeom prst="ellipse">
            <a:avLst/>
          </a:prstGeom>
          <a:noFill/>
          <a:ln w="25400">
            <a:solidFill>
              <a:srgbClr val="82D3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5" name="Obojsmerná vodorovná šípka 54"/>
          <p:cNvSpPr/>
          <p:nvPr/>
        </p:nvSpPr>
        <p:spPr>
          <a:xfrm rot="5400000">
            <a:off x="1800225" y="2889250"/>
            <a:ext cx="792163" cy="1444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6" name="Obojsmerná vodorovná šípka 55"/>
          <p:cNvSpPr/>
          <p:nvPr/>
        </p:nvSpPr>
        <p:spPr>
          <a:xfrm rot="5400000">
            <a:off x="3455987" y="2889251"/>
            <a:ext cx="792163" cy="144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53" name="Obojsmerná vodorovná šípka 52"/>
          <p:cNvSpPr/>
          <p:nvPr/>
        </p:nvSpPr>
        <p:spPr>
          <a:xfrm>
            <a:off x="6084888" y="3933825"/>
            <a:ext cx="574675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grpSp>
        <p:nvGrpSpPr>
          <p:cNvPr id="2" name="Skupina 64"/>
          <p:cNvGrpSpPr>
            <a:grpSpLocks/>
          </p:cNvGrpSpPr>
          <p:nvPr/>
        </p:nvGrpSpPr>
        <p:grpSpPr bwMode="auto">
          <a:xfrm>
            <a:off x="1763713" y="1628775"/>
            <a:ext cx="6745287" cy="1931988"/>
            <a:chOff x="1763688" y="1628800"/>
            <a:chExt cx="6744904" cy="1931739"/>
          </a:xfrm>
        </p:grpSpPr>
        <p:sp>
          <p:nvSpPr>
            <p:cNvPr id="49" name="Rám obrazu 48"/>
            <p:cNvSpPr/>
            <p:nvPr/>
          </p:nvSpPr>
          <p:spPr>
            <a:xfrm>
              <a:off x="1763688" y="1628800"/>
              <a:ext cx="3168470" cy="863489"/>
            </a:xfrm>
            <a:prstGeom prst="bevel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600" b="1" dirty="0">
                  <a:solidFill>
                    <a:srgbClr val="0000FF"/>
                  </a:solidFill>
                  <a:cs typeface="Arial" pitchFamily="34" charset="0"/>
                </a:rPr>
                <a:t>Portál: </a:t>
              </a:r>
              <a:r>
                <a:rPr lang="sk-SK" sz="1600" b="1" dirty="0" err="1">
                  <a:solidFill>
                    <a:srgbClr val="0000FF"/>
                  </a:solidFill>
                  <a:cs typeface="Arial" pitchFamily="34" charset="0"/>
                </a:rPr>
                <a:t>matlab.cvtisr.sk</a:t>
              </a:r>
              <a:endParaRPr lang="sk-SK" sz="1600" b="1" dirty="0">
                <a:solidFill>
                  <a:srgbClr val="0000FF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600">
                  <a:solidFill>
                    <a:srgbClr val="0000FF"/>
                  </a:solidFill>
                  <a:cs typeface="Arial" pitchFamily="34" charset="0"/>
                </a:rPr>
                <a:t>[</a:t>
              </a:r>
              <a:r>
                <a:rPr lang="sk-SK" sz="1600">
                  <a:solidFill>
                    <a:srgbClr val="0000FF"/>
                  </a:solidFill>
                  <a:cs typeface="Arial" pitchFamily="34" charset="0"/>
                </a:rPr>
                <a:t>Liferay</a:t>
              </a:r>
              <a:r>
                <a:rPr lang="en-US" sz="1600">
                  <a:solidFill>
                    <a:srgbClr val="0000FF"/>
                  </a:solidFill>
                  <a:cs typeface="Arial" pitchFamily="34" charset="0"/>
                </a:rPr>
                <a:t>]</a:t>
              </a:r>
              <a:endParaRPr lang="sk-SK" sz="1600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  <p:pic>
          <p:nvPicPr>
            <p:cNvPr id="676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3" y="1628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2" name="Rovná spojovacia šípka 51"/>
            <p:cNvCxnSpPr/>
            <p:nvPr/>
          </p:nvCxnSpPr>
          <p:spPr>
            <a:xfrm flipH="1">
              <a:off x="6156051" y="2060544"/>
              <a:ext cx="1368347" cy="0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prstDash val="dash"/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Zalomená spojnica 56"/>
            <p:cNvCxnSpPr>
              <a:endCxn id="50" idx="1"/>
            </p:cNvCxnSpPr>
            <p:nvPr/>
          </p:nvCxnSpPr>
          <p:spPr>
            <a:xfrm rot="5400000">
              <a:off x="7060916" y="2500191"/>
              <a:ext cx="1169837" cy="950858"/>
            </a:xfrm>
            <a:prstGeom prst="bentConnector3">
              <a:avLst>
                <a:gd name="adj1" fmla="val 50000"/>
              </a:avLst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23" name="BlokTextu 57"/>
            <p:cNvSpPr txBox="1">
              <a:spLocks noChangeArrowheads="1"/>
            </p:cNvSpPr>
            <p:nvPr/>
          </p:nvSpPr>
          <p:spPr bwMode="auto">
            <a:xfrm>
              <a:off x="7170528" y="3152001"/>
              <a:ext cx="13380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k-SK" sz="1200" b="1"/>
                <a:t>On</a:t>
              </a:r>
              <a:r>
                <a:rPr lang="sk-SK" altLang="sk-SK" sz="1200" b="1"/>
                <a:t>-</a:t>
              </a:r>
              <a:r>
                <a:rPr lang="en-US" altLang="sk-SK" sz="1200" b="1"/>
                <a:t>line </a:t>
              </a:r>
              <a:r>
                <a:rPr lang="sk-SK" altLang="sk-SK" sz="1200" b="1"/>
                <a:t>režim</a:t>
              </a:r>
            </a:p>
          </p:txBody>
        </p:sp>
        <p:sp>
          <p:nvSpPr>
            <p:cNvPr id="48" name="Rám obrazu 47"/>
            <p:cNvSpPr/>
            <p:nvPr/>
          </p:nvSpPr>
          <p:spPr>
            <a:xfrm>
              <a:off x="4932158" y="1628800"/>
              <a:ext cx="1008005" cy="863489"/>
            </a:xfrm>
            <a:prstGeom prst="bevel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FF"/>
                  </a:solidFill>
                  <a:cs typeface="Arial" pitchFamily="34" charset="0"/>
                </a:rPr>
                <a:t>D</a:t>
              </a:r>
              <a:r>
                <a:rPr lang="sk-SK" sz="1100" b="1" dirty="0" err="1">
                  <a:solidFill>
                    <a:srgbClr val="0000FF"/>
                  </a:solidFill>
                  <a:cs typeface="Arial" pitchFamily="34" charset="0"/>
                </a:rPr>
                <a:t>ávkový</a:t>
              </a:r>
              <a:r>
                <a:rPr lang="sk-SK" sz="1100" b="1" dirty="0">
                  <a:solidFill>
                    <a:srgbClr val="0000FF"/>
                  </a:solidFill>
                  <a:cs typeface="Arial" pitchFamily="34" charset="0"/>
                </a:rPr>
                <a:t> režim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00FF"/>
                  </a:solidFill>
                  <a:cs typeface="Arial" pitchFamily="34" charset="0"/>
                </a:rPr>
                <a:t>[</a:t>
              </a:r>
              <a:r>
                <a:rPr lang="sk-SK" sz="1100" b="1" dirty="0" err="1">
                  <a:solidFill>
                    <a:srgbClr val="0000FF"/>
                  </a:solidFill>
                  <a:cs typeface="Arial" pitchFamily="34" charset="0"/>
                </a:rPr>
                <a:t>MaTron</a:t>
              </a:r>
              <a:r>
                <a:rPr lang="en-US" sz="1100" b="1" dirty="0">
                  <a:solidFill>
                    <a:srgbClr val="0000FF"/>
                  </a:solidFill>
                  <a:cs typeface="Arial" pitchFamily="34" charset="0"/>
                </a:rPr>
                <a:t>]</a:t>
              </a:r>
              <a:endParaRPr lang="sk-SK" sz="1100" b="1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</p:grpSp>
      <p:cxnSp>
        <p:nvCxnSpPr>
          <p:cNvPr id="59" name="Zalomená spojnica 58"/>
          <p:cNvCxnSpPr>
            <a:stCxn id="37" idx="0"/>
          </p:cNvCxnSpPr>
          <p:nvPr/>
        </p:nvCxnSpPr>
        <p:spPr>
          <a:xfrm rot="16200000" flipV="1">
            <a:off x="4749007" y="2604293"/>
            <a:ext cx="863600" cy="785813"/>
          </a:xfrm>
          <a:prstGeom prst="bentConnector3">
            <a:avLst>
              <a:gd name="adj1" fmla="val 50000"/>
            </a:avLst>
          </a:prstGeom>
          <a:ln w="762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lechovka 37"/>
          <p:cNvSpPr/>
          <p:nvPr/>
        </p:nvSpPr>
        <p:spPr bwMode="auto">
          <a:xfrm rot="5400000">
            <a:off x="3690305" y="836712"/>
            <a:ext cx="360039" cy="4320481"/>
          </a:xfrm>
          <a:prstGeom prst="can">
            <a:avLst/>
          </a:prstGeom>
          <a:solidFill>
            <a:srgbClr val="00B050">
              <a:alpha val="29000"/>
            </a:srgbClr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" tIns="18000" rIns="18000" bIns="18000" anchor="ctr"/>
          <a:lstStyle/>
          <a:p>
            <a:pPr algn="ctr">
              <a:defRPr/>
            </a:pPr>
            <a:r>
              <a:rPr lang="sk-SK" b="1" dirty="0">
                <a:latin typeface="Arial Black" pitchFamily="34" charset="0"/>
                <a:cs typeface="Lucida Sans Unicode" pitchFamily="34" charset="0"/>
              </a:rPr>
              <a:t>ESB</a:t>
            </a:r>
            <a:r>
              <a:rPr lang="sk-SK" dirty="0">
                <a:latin typeface="Arial Black" pitchFamily="34" charset="0"/>
              </a:rPr>
              <a:t>		</a:t>
            </a:r>
          </a:p>
        </p:txBody>
      </p:sp>
      <p:sp>
        <p:nvSpPr>
          <p:cNvPr id="54" name="Obojsmerná vodorovná šípka 53"/>
          <p:cNvSpPr/>
          <p:nvPr/>
        </p:nvSpPr>
        <p:spPr>
          <a:xfrm>
            <a:off x="4356100" y="3933825"/>
            <a:ext cx="576263" cy="142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grpSp>
        <p:nvGrpSpPr>
          <p:cNvPr id="3" name="Skupina 63"/>
          <p:cNvGrpSpPr>
            <a:grpSpLocks/>
          </p:cNvGrpSpPr>
          <p:nvPr/>
        </p:nvGrpSpPr>
        <p:grpSpPr bwMode="auto">
          <a:xfrm>
            <a:off x="250825" y="3429000"/>
            <a:ext cx="7489825" cy="1008063"/>
            <a:chOff x="251520" y="3429000"/>
            <a:chExt cx="7488833" cy="1008112"/>
          </a:xfrm>
        </p:grpSpPr>
        <p:sp>
          <p:nvSpPr>
            <p:cNvPr id="50" name="Kocka 49"/>
            <p:cNvSpPr/>
            <p:nvPr/>
          </p:nvSpPr>
          <p:spPr>
            <a:xfrm>
              <a:off x="6732425" y="3429000"/>
              <a:ext cx="1007928" cy="1008112"/>
            </a:xfrm>
            <a:prstGeom prst="cube">
              <a:avLst>
                <a:gd name="adj" fmla="val 13048"/>
              </a:avLst>
            </a:prstGeom>
            <a:solidFill>
              <a:srgbClr val="00B0F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100" b="1" dirty="0">
                  <a:solidFill>
                    <a:schemeClr val="tx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Terminál server 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tx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[</a:t>
              </a:r>
              <a:r>
                <a:rPr lang="sk-SK" sz="1100" b="1" dirty="0" err="1">
                  <a:solidFill>
                    <a:schemeClr val="tx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Wi</a:t>
              </a:r>
              <a:r>
                <a:rPr lang="en-US" sz="1100" b="1" dirty="0">
                  <a:solidFill>
                    <a:schemeClr val="tx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n 200</a:t>
              </a:r>
              <a:r>
                <a:rPr lang="sk-SK" sz="1100" b="1" dirty="0">
                  <a:solidFill>
                    <a:schemeClr val="tx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8</a:t>
              </a:r>
              <a:r>
                <a:rPr lang="en-US" sz="1100" b="1" dirty="0">
                  <a:solidFill>
                    <a:schemeClr val="tx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]</a:t>
              </a:r>
              <a:endParaRPr lang="sk-SK" sz="1100" dirty="0">
                <a:solidFill>
                  <a:schemeClr val="tx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Kocka 36"/>
            <p:cNvSpPr/>
            <p:nvPr/>
          </p:nvSpPr>
          <p:spPr bwMode="auto">
            <a:xfrm>
              <a:off x="5003865" y="3429000"/>
              <a:ext cx="1007929" cy="1008112"/>
            </a:xfrm>
            <a:prstGeom prst="cube">
              <a:avLst>
                <a:gd name="adj" fmla="val 13048"/>
              </a:avLst>
            </a:prstGeom>
            <a:solidFill>
              <a:srgbClr val="FFFF00"/>
            </a:solidFill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100" b="1" dirty="0">
                  <a:solidFill>
                    <a:schemeClr val="bg2"/>
                  </a:solidFill>
                  <a:cs typeface="Arial" pitchFamily="34" charset="0"/>
                </a:rPr>
                <a:t>Identity </a:t>
              </a:r>
              <a:r>
                <a:rPr lang="en-US" sz="1100" b="1" dirty="0">
                  <a:solidFill>
                    <a:schemeClr val="bg2"/>
                  </a:solidFill>
                  <a:cs typeface="Arial" pitchFamily="34" charset="0"/>
                </a:rPr>
                <a:t>Manager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chemeClr val="bg2"/>
                  </a:solidFill>
                  <a:cs typeface="Arial" pitchFamily="34" charset="0"/>
                </a:rPr>
                <a:t>[</a:t>
              </a:r>
              <a:r>
                <a:rPr lang="en-US" sz="1100" b="1" dirty="0" err="1">
                  <a:solidFill>
                    <a:schemeClr val="bg2"/>
                  </a:solidFill>
                  <a:cs typeface="Arial" pitchFamily="34" charset="0"/>
                </a:rPr>
                <a:t>midPoint</a:t>
              </a:r>
              <a:r>
                <a:rPr lang="en-US" sz="1100" b="1" dirty="0">
                  <a:solidFill>
                    <a:schemeClr val="bg2"/>
                  </a:solidFill>
                  <a:cs typeface="Arial" pitchFamily="34" charset="0"/>
                </a:rPr>
                <a:t>] </a:t>
              </a:r>
              <a:endParaRPr lang="sk-SK" sz="11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39" name="Kocka 38"/>
            <p:cNvSpPr/>
            <p:nvPr/>
          </p:nvSpPr>
          <p:spPr bwMode="auto">
            <a:xfrm>
              <a:off x="3348323" y="3429000"/>
              <a:ext cx="1007928" cy="1008112"/>
            </a:xfrm>
            <a:prstGeom prst="cube">
              <a:avLst>
                <a:gd name="adj" fmla="val 13048"/>
              </a:avLst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/>
            </a:gra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100" b="1" dirty="0">
                  <a:solidFill>
                    <a:srgbClr val="FF0000"/>
                  </a:solidFill>
                  <a:cs typeface="Lucida Sans Unicode" pitchFamily="34" charset="0"/>
                </a:rPr>
                <a:t>MATLAB</a:t>
              </a:r>
            </a:p>
            <a:p>
              <a:pPr algn="ctr">
                <a:defRPr/>
              </a:pPr>
              <a:r>
                <a:rPr lang="sk-SK" sz="1100" b="1">
                  <a:solidFill>
                    <a:srgbClr val="FF0000"/>
                  </a:solidFill>
                  <a:cs typeface="Lucida Sans Unicode" pitchFamily="34" charset="0"/>
                </a:rPr>
                <a:t> 68 modulov</a:t>
              </a:r>
              <a:r>
                <a:rPr lang="sk-SK" sz="1100" b="1">
                  <a:solidFill>
                    <a:srgbClr val="FF0000"/>
                  </a:solidFill>
                </a:rPr>
                <a:t> </a:t>
              </a:r>
              <a:endParaRPr lang="sk-SK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Kocka 39"/>
            <p:cNvSpPr/>
            <p:nvPr/>
          </p:nvSpPr>
          <p:spPr bwMode="auto">
            <a:xfrm>
              <a:off x="1548336" y="3429000"/>
              <a:ext cx="1150785" cy="1008112"/>
            </a:xfrm>
            <a:prstGeom prst="cube">
              <a:avLst>
                <a:gd name="adj" fmla="val 13048"/>
              </a:avLst>
            </a:prstGeom>
            <a:solidFill>
              <a:srgbClr val="87BF94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100" b="1" dirty="0">
                  <a:solidFill>
                    <a:schemeClr val="bg2"/>
                  </a:solidFill>
                  <a:latin typeface="Arial Narrow" pitchFamily="34" charset="0"/>
                  <a:cs typeface="Arial" pitchFamily="34" charset="0"/>
                </a:rPr>
                <a:t>ÚLOHOVNÍK</a:t>
              </a:r>
              <a:endParaRPr lang="en-US" sz="1100" b="1" dirty="0">
                <a:solidFill>
                  <a:schemeClr val="bg2"/>
                </a:solidFill>
                <a:latin typeface="Arial Narrow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sk-SK" sz="1100" b="1" dirty="0">
                <a:solidFill>
                  <a:schemeClr val="bg2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100" b="1">
                  <a:solidFill>
                    <a:schemeClr val="bg2"/>
                  </a:solidFill>
                  <a:cs typeface="Arial" pitchFamily="34" charset="0"/>
                </a:rPr>
                <a:t>[</a:t>
              </a:r>
              <a:r>
                <a:rPr lang="sk-SK" sz="1100" b="1">
                  <a:solidFill>
                    <a:schemeClr val="bg2"/>
                  </a:solidFill>
                  <a:cs typeface="Arial" pitchFamily="34" charset="0"/>
                </a:rPr>
                <a:t>RedMine</a:t>
              </a:r>
              <a:r>
                <a:rPr lang="en-US" sz="1100" b="1">
                  <a:solidFill>
                    <a:schemeClr val="bg2"/>
                  </a:solidFill>
                  <a:cs typeface="Arial" pitchFamily="34" charset="0"/>
                </a:rPr>
                <a:t>]</a:t>
              </a:r>
              <a:endParaRPr lang="sk-SK" sz="11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0" name="Kocka 59"/>
            <p:cNvSpPr/>
            <p:nvPr/>
          </p:nvSpPr>
          <p:spPr>
            <a:xfrm>
              <a:off x="251520" y="3429000"/>
              <a:ext cx="863486" cy="1008112"/>
            </a:xfrm>
            <a:prstGeom prst="cube">
              <a:avLst>
                <a:gd name="adj" fmla="val 13048"/>
              </a:avLst>
            </a:prstGeom>
            <a:solidFill>
              <a:srgbClr val="92D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100" b="1" dirty="0" err="1">
                  <a:solidFill>
                    <a:schemeClr val="bg2"/>
                  </a:solidFill>
                  <a:cs typeface="Arial" pitchFamily="34" charset="0"/>
                </a:rPr>
                <a:t>Monito-ring</a:t>
              </a:r>
              <a:endParaRPr lang="sk-SK" sz="1100" b="1" dirty="0">
                <a:solidFill>
                  <a:schemeClr val="bg2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100" b="1" dirty="0">
                  <a:solidFill>
                    <a:schemeClr val="bg2"/>
                  </a:solidFill>
                  <a:cs typeface="Arial" pitchFamily="34" charset="0"/>
                </a:rPr>
                <a:t>[</a:t>
              </a:r>
              <a:r>
                <a:rPr lang="en-US" sz="1100" b="1" dirty="0" err="1">
                  <a:solidFill>
                    <a:schemeClr val="bg2"/>
                  </a:solidFill>
                  <a:cs typeface="Arial" pitchFamily="34" charset="0"/>
                </a:rPr>
                <a:t>Zabbix</a:t>
              </a:r>
              <a:r>
                <a:rPr lang="en-US" sz="1100" b="1" dirty="0">
                  <a:solidFill>
                    <a:schemeClr val="bg2"/>
                  </a:solidFill>
                  <a:cs typeface="Arial" pitchFamily="34" charset="0"/>
                </a:rPr>
                <a:t>]</a:t>
              </a:r>
              <a:endParaRPr lang="sk-SK" sz="11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4" name="Skupina 60"/>
          <p:cNvGrpSpPr>
            <a:grpSpLocks/>
          </p:cNvGrpSpPr>
          <p:nvPr/>
        </p:nvGrpSpPr>
        <p:grpSpPr bwMode="auto">
          <a:xfrm>
            <a:off x="1692275" y="4545013"/>
            <a:ext cx="5734050" cy="1331912"/>
            <a:chOff x="1691681" y="4545124"/>
            <a:chExt cx="5735166" cy="1332148"/>
          </a:xfrm>
        </p:grpSpPr>
        <p:sp>
          <p:nvSpPr>
            <p:cNvPr id="41" name="Bublina v tvare šípky doľava 40"/>
            <p:cNvSpPr/>
            <p:nvPr/>
          </p:nvSpPr>
          <p:spPr>
            <a:xfrm rot="5400000">
              <a:off x="3635897" y="3429000"/>
              <a:ext cx="504056" cy="4392488"/>
            </a:xfrm>
            <a:prstGeom prst="leftArrowCallout">
              <a:avLst>
                <a:gd name="adj1" fmla="val 50000"/>
                <a:gd name="adj2" fmla="val 59014"/>
                <a:gd name="adj3" fmla="val 25000"/>
                <a:gd name="adj4" fmla="val 64977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sk-SK" sz="1400" b="1" dirty="0">
                  <a:solidFill>
                    <a:schemeClr val="tx1"/>
                  </a:solidFill>
                  <a:cs typeface="Arial" pitchFamily="34" charset="0"/>
                </a:rPr>
                <a:t>Infraštruktúra Dátového centra</a:t>
              </a:r>
            </a:p>
          </p:txBody>
        </p:sp>
        <p:grpSp>
          <p:nvGrpSpPr>
            <p:cNvPr id="67605" name="Skupina 97"/>
            <p:cNvGrpSpPr>
              <a:grpSpLocks/>
            </p:cNvGrpSpPr>
            <p:nvPr/>
          </p:nvGrpSpPr>
          <p:grpSpPr bwMode="auto">
            <a:xfrm>
              <a:off x="3347865" y="4653136"/>
              <a:ext cx="1008112" cy="686547"/>
              <a:chOff x="5292080" y="3501008"/>
              <a:chExt cx="2182409" cy="1766667"/>
            </a:xfrm>
          </p:grpSpPr>
          <p:pic>
            <p:nvPicPr>
              <p:cNvPr id="6761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2200" y="3501008"/>
                <a:ext cx="515872" cy="176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1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3501008"/>
                <a:ext cx="526225" cy="176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3501008"/>
                <a:ext cx="520427" cy="176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613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3501008"/>
                <a:ext cx="520842" cy="17666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7606" name="BlokTextu 46"/>
            <p:cNvSpPr txBox="1">
              <a:spLocks noChangeArrowheads="1"/>
            </p:cNvSpPr>
            <p:nvPr/>
          </p:nvSpPr>
          <p:spPr bwMode="auto">
            <a:xfrm>
              <a:off x="4355977" y="4653136"/>
              <a:ext cx="21602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k-SK" sz="1200" b="1">
                  <a:solidFill>
                    <a:srgbClr val="FFFF00"/>
                  </a:solidFill>
                </a:rPr>
                <a:t>d</a:t>
              </a:r>
              <a:r>
                <a:rPr lang="sk-SK" altLang="sk-SK" sz="1200" b="1">
                  <a:solidFill>
                    <a:srgbClr val="FFFF00"/>
                  </a:solidFill>
                </a:rPr>
                <a:t>edikovaný HW :</a:t>
              </a:r>
              <a:r>
                <a:rPr lang="en-US" altLang="sk-SK" sz="1200" b="1">
                  <a:solidFill>
                    <a:srgbClr val="FFFF00"/>
                  </a:solidFill>
                </a:rPr>
                <a:t> </a:t>
              </a:r>
              <a:r>
                <a:rPr lang="sk-SK" altLang="sk-SK" sz="1200" b="1">
                  <a:solidFill>
                    <a:srgbClr val="FFFF00"/>
                  </a:solidFill>
                </a:rPr>
                <a:t>96 jadier, RHEL 6.3 cluster </a:t>
              </a:r>
              <a:r>
                <a:rPr lang="en-US" altLang="sk-SK" sz="1200" b="1">
                  <a:solidFill>
                    <a:srgbClr val="FFFF00"/>
                  </a:solidFill>
                </a:rPr>
                <a:t/>
              </a:r>
              <a:br>
                <a:rPr lang="en-US" altLang="sk-SK" sz="1200" b="1">
                  <a:solidFill>
                    <a:srgbClr val="FFFF00"/>
                  </a:solidFill>
                </a:rPr>
              </a:br>
              <a:r>
                <a:rPr lang="sk-SK" altLang="sk-SK" sz="1200" b="1">
                  <a:solidFill>
                    <a:srgbClr val="FFFF00"/>
                  </a:solidFill>
                </a:rPr>
                <a:t>+ scheduler </a:t>
              </a:r>
              <a:r>
                <a:rPr lang="en-US" altLang="sk-SK" sz="1200" b="1">
                  <a:solidFill>
                    <a:srgbClr val="FFFF00"/>
                  </a:solidFill>
                </a:rPr>
                <a:t> [ </a:t>
              </a:r>
              <a:r>
                <a:rPr lang="sk-SK" altLang="sk-SK" sz="1200" b="1">
                  <a:solidFill>
                    <a:srgbClr val="FFFF00"/>
                  </a:solidFill>
                </a:rPr>
                <a:t>MDCS </a:t>
              </a:r>
              <a:r>
                <a:rPr lang="en-US" altLang="sk-SK" sz="1200" b="1">
                  <a:solidFill>
                    <a:srgbClr val="FFFF00"/>
                  </a:solidFill>
                </a:rPr>
                <a:t>]</a:t>
              </a:r>
              <a:endParaRPr lang="sk-SK" altLang="sk-SK" sz="1800" b="1">
                <a:solidFill>
                  <a:srgbClr val="FFFF00"/>
                </a:solidFill>
              </a:endParaRPr>
            </a:p>
          </p:txBody>
        </p:sp>
        <p:sp>
          <p:nvSpPr>
            <p:cNvPr id="32" name="Plechovka 31"/>
            <p:cNvSpPr/>
            <p:nvPr/>
          </p:nvSpPr>
          <p:spPr>
            <a:xfrm>
              <a:off x="6901283" y="4735658"/>
              <a:ext cx="525564" cy="498563"/>
            </a:xfrm>
            <a:prstGeom prst="can">
              <a:avLst>
                <a:gd name="adj" fmla="val 45124"/>
              </a:avLst>
            </a:prstGeom>
            <a:solidFill>
              <a:srgbClr val="FFFF00"/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k-SK" sz="14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34" name="Šípka nahor 33"/>
            <p:cNvSpPr/>
            <p:nvPr/>
          </p:nvSpPr>
          <p:spPr>
            <a:xfrm>
              <a:off x="7109285" y="4545124"/>
              <a:ext cx="122262" cy="21593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  <p:sp>
          <p:nvSpPr>
            <p:cNvPr id="35" name="Šípka doľava 34"/>
            <p:cNvSpPr/>
            <p:nvPr/>
          </p:nvSpPr>
          <p:spPr>
            <a:xfrm>
              <a:off x="6443994" y="4977001"/>
              <a:ext cx="431884" cy="10796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</p:grpSp>
      <p:grpSp>
        <p:nvGrpSpPr>
          <p:cNvPr id="6" name="Skupina 67"/>
          <p:cNvGrpSpPr>
            <a:grpSpLocks/>
          </p:cNvGrpSpPr>
          <p:nvPr/>
        </p:nvGrpSpPr>
        <p:grpSpPr bwMode="auto">
          <a:xfrm>
            <a:off x="4572000" y="944563"/>
            <a:ext cx="4535488" cy="3781425"/>
            <a:chOff x="4571497" y="944808"/>
            <a:chExt cx="4536503" cy="3780420"/>
          </a:xfrm>
        </p:grpSpPr>
        <p:sp>
          <p:nvSpPr>
            <p:cNvPr id="66" name="Ovál 65"/>
            <p:cNvSpPr/>
            <p:nvPr/>
          </p:nvSpPr>
          <p:spPr>
            <a:xfrm rot="1842830">
              <a:off x="6516620" y="944808"/>
              <a:ext cx="2446884" cy="3780420"/>
            </a:xfrm>
            <a:prstGeom prst="ellipse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  <p:sp>
          <p:nvSpPr>
            <p:cNvPr id="67" name="Ovál 66"/>
            <p:cNvSpPr/>
            <p:nvPr/>
          </p:nvSpPr>
          <p:spPr>
            <a:xfrm>
              <a:off x="4571497" y="1365383"/>
              <a:ext cx="4536503" cy="1441067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</p:grpSp>
      <p:sp>
        <p:nvSpPr>
          <p:cNvPr id="67601" name="BlokTextu 61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ARCHITEKTÚRA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5" grpId="0" animBg="1"/>
      <p:bldP spid="56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8611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8612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8613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pic>
        <p:nvPicPr>
          <p:cNvPr id="686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98925"/>
            <a:ext cx="6572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081463"/>
            <a:ext cx="6683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098925"/>
            <a:ext cx="6619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4098925"/>
            <a:ext cx="6619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ojsmerná vodorovná šípka 18"/>
          <p:cNvSpPr/>
          <p:nvPr/>
        </p:nvSpPr>
        <p:spPr>
          <a:xfrm>
            <a:off x="1568450" y="5043488"/>
            <a:ext cx="555625" cy="21431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FFFF00"/>
              </a:solidFill>
            </a:endParaRPr>
          </a:p>
        </p:txBody>
      </p:sp>
      <p:sp>
        <p:nvSpPr>
          <p:cNvPr id="21" name="Plechovka 20"/>
          <p:cNvSpPr/>
          <p:nvPr/>
        </p:nvSpPr>
        <p:spPr>
          <a:xfrm>
            <a:off x="3836988" y="4916488"/>
            <a:ext cx="525462" cy="498475"/>
          </a:xfrm>
          <a:prstGeom prst="can">
            <a:avLst/>
          </a:prstGeom>
          <a:solidFill>
            <a:srgbClr val="FFFF00"/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>
                <a:solidFill>
                  <a:schemeClr val="bg2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23" name="Kocka 22"/>
          <p:cNvSpPr/>
          <p:nvPr/>
        </p:nvSpPr>
        <p:spPr>
          <a:xfrm>
            <a:off x="2217738" y="4611688"/>
            <a:ext cx="925512" cy="1079500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latin typeface="Lucida Sans Unicode" pitchFamily="34" charset="0"/>
                <a:cs typeface="Lucida Sans Unicode" pitchFamily="34" charset="0"/>
              </a:rPr>
              <a:t>TS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1798638" y="5643563"/>
            <a:ext cx="20716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16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194.160.126.184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1903413" y="4303713"/>
            <a:ext cx="24590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1600" dirty="0" err="1">
                <a:solidFill>
                  <a:srgbClr val="FFFF00"/>
                </a:solidFill>
                <a:latin typeface="+mn-lt"/>
                <a:cs typeface="Lucida Sans Unicode" pitchFamily="34" charset="0"/>
              </a:rPr>
              <a:t>mklient.cvtisr.sk</a:t>
            </a:r>
            <a:endParaRPr lang="sk-SK" sz="1600" dirty="0">
              <a:solidFill>
                <a:srgbClr val="FFFF00"/>
              </a:solidFill>
              <a:latin typeface="+mn-lt"/>
              <a:cs typeface="Lucida Sans Unicode" pitchFamily="34" charset="0"/>
            </a:endParaRPr>
          </a:p>
        </p:txBody>
      </p:sp>
      <p:pic>
        <p:nvPicPr>
          <p:cNvPr id="686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4824413"/>
            <a:ext cx="685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BlokTextu 25"/>
          <p:cNvSpPr txBox="1"/>
          <p:nvPr/>
        </p:nvSpPr>
        <p:spPr>
          <a:xfrm>
            <a:off x="5256213" y="6329363"/>
            <a:ext cx="3367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000" dirty="0">
                <a:solidFill>
                  <a:schemeClr val="accent1"/>
                </a:solidFill>
                <a:latin typeface="+mj-lt"/>
                <a:cs typeface="Lucida Sans Unicode" pitchFamily="34" charset="0"/>
              </a:rPr>
              <a:t>Výkonný </a:t>
            </a:r>
            <a:r>
              <a:rPr lang="sk-SK" sz="2000" dirty="0" err="1">
                <a:solidFill>
                  <a:schemeClr val="accent1"/>
                </a:solidFill>
                <a:latin typeface="+mj-lt"/>
                <a:cs typeface="Lucida Sans Unicode" pitchFamily="34" charset="0"/>
              </a:rPr>
              <a:t>cluster</a:t>
            </a:r>
            <a:r>
              <a:rPr lang="sk-SK" sz="2000" dirty="0">
                <a:solidFill>
                  <a:schemeClr val="accent1"/>
                </a:solidFill>
                <a:latin typeface="+mj-lt"/>
                <a:cs typeface="Lucida Sans Unicode" pitchFamily="34" charset="0"/>
              </a:rPr>
              <a:t> 96 jadier</a:t>
            </a:r>
          </a:p>
        </p:txBody>
      </p:sp>
      <p:sp>
        <p:nvSpPr>
          <p:cNvPr id="27" name="Obojsmerná vodorovná šípka 26"/>
          <p:cNvSpPr/>
          <p:nvPr/>
        </p:nvSpPr>
        <p:spPr>
          <a:xfrm>
            <a:off x="3143250" y="5043488"/>
            <a:ext cx="555625" cy="21431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FFFF00"/>
              </a:solidFill>
            </a:endParaRPr>
          </a:p>
        </p:txBody>
      </p:sp>
      <p:sp>
        <p:nvSpPr>
          <p:cNvPr id="29" name="Obojsmerná vodorovná šípka 28"/>
          <p:cNvSpPr/>
          <p:nvPr/>
        </p:nvSpPr>
        <p:spPr>
          <a:xfrm>
            <a:off x="4519613" y="5089525"/>
            <a:ext cx="555625" cy="214313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FFFF00"/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1588" y="893763"/>
            <a:ext cx="9072562" cy="294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000">
                <a:solidFill>
                  <a:srgbClr val="FFFF00"/>
                </a:solidFill>
                <a:latin typeface="Arial" charset="0"/>
                <a:cs typeface="+mn-cs"/>
              </a:rPr>
              <a:t>Vytvorenie výpočtového klastra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>
                <a:solidFill>
                  <a:schemeClr val="accent1"/>
                </a:solidFill>
                <a:latin typeface="Arial" charset="0"/>
                <a:cs typeface="+mn-cs"/>
              </a:rPr>
              <a:t>Výpočtové srdce MATLABu je na klastri RHEL 6.3 = 4 servre HP BL 680c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>
                <a:solidFill>
                  <a:schemeClr val="accent1"/>
                </a:solidFill>
                <a:latin typeface="Arial" charset="0"/>
                <a:cs typeface="+mn-cs"/>
              </a:rPr>
              <a:t>Predradený  má win. terminálový server  s MATLAB  klientami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>
                <a:solidFill>
                  <a:schemeClr val="accent1"/>
                </a:solidFill>
                <a:latin typeface="Arial" charset="0"/>
                <a:cs typeface="+mn-cs"/>
              </a:rPr>
              <a:t>Cluster a term. server majú zdieľané disk. pole, ktoré slúži na používateľské dáta (on-line alebo dávkový režim)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>
                <a:solidFill>
                  <a:schemeClr val="accent1"/>
                </a:solidFill>
                <a:latin typeface="Arial" charset="0"/>
                <a:cs typeface="+mn-cs"/>
              </a:rPr>
              <a:t>Celý systém je integrovaný s IdM (midPoint),  licenčným serverom a portálom, integračná technológia je ESB</a:t>
            </a:r>
          </a:p>
          <a:p>
            <a:pPr marL="361950" indent="-3619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sk-SK" sz="2000">
                <a:solidFill>
                  <a:schemeClr val="accent1"/>
                </a:solidFill>
                <a:latin typeface="Arial" charset="0"/>
                <a:cs typeface="+mn-cs"/>
              </a:rPr>
              <a:t>Na portáli (Liferay) je registračný formulár a dokumentácia</a:t>
            </a:r>
          </a:p>
        </p:txBody>
      </p:sp>
      <p:sp>
        <p:nvSpPr>
          <p:cNvPr id="68628" name="BlokTextu 21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ARCHITEKTÚRA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69635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9636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69637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BlokTextu 7"/>
          <p:cNvSpPr txBox="1"/>
          <p:nvPr/>
        </p:nvSpPr>
        <p:spPr>
          <a:xfrm flipH="1">
            <a:off x="2447925" y="893763"/>
            <a:ext cx="4500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rgbClr val="FFFF00"/>
                </a:solidFill>
                <a:latin typeface="+mn-lt"/>
                <a:cs typeface="Lucida Sans Unicode" pitchFamily="34" charset="0"/>
              </a:rPr>
              <a:t>Režim on-line a Dávkový režim </a:t>
            </a:r>
          </a:p>
        </p:txBody>
      </p:sp>
      <p:pic>
        <p:nvPicPr>
          <p:cNvPr id="696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51593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987800"/>
            <a:ext cx="5270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5207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4005263"/>
            <a:ext cx="5207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ojsmerná vodorovná šípka 15"/>
          <p:cNvSpPr/>
          <p:nvPr/>
        </p:nvSpPr>
        <p:spPr>
          <a:xfrm rot="16200000">
            <a:off x="5534025" y="3546475"/>
            <a:ext cx="425450" cy="190500"/>
          </a:xfrm>
          <a:prstGeom prst="leftRightArrow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k-SK"/>
          </a:p>
        </p:txBody>
      </p:sp>
      <p:sp>
        <p:nvSpPr>
          <p:cNvPr id="17" name="Obojsmerná vodorovná šípka 16"/>
          <p:cNvSpPr/>
          <p:nvPr/>
        </p:nvSpPr>
        <p:spPr>
          <a:xfrm rot="18541506">
            <a:off x="3490119" y="2283619"/>
            <a:ext cx="496887" cy="231775"/>
          </a:xfrm>
          <a:prstGeom prst="leftRightArrow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k-SK">
              <a:solidFill>
                <a:srgbClr val="0070C0"/>
              </a:solidFill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4427538" y="3933825"/>
            <a:ext cx="2443162" cy="1920875"/>
          </a:xfrm>
          <a:prstGeom prst="roundRect">
            <a:avLst/>
          </a:prstGeom>
          <a:solidFill>
            <a:schemeClr val="accent1">
              <a:alpha val="6000"/>
            </a:schemeClr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k-SK"/>
          </a:p>
        </p:txBody>
      </p:sp>
      <p:sp>
        <p:nvSpPr>
          <p:cNvPr id="21" name="Obojsmerná vodorovná šípka 20"/>
          <p:cNvSpPr/>
          <p:nvPr/>
        </p:nvSpPr>
        <p:spPr>
          <a:xfrm rot="13186860">
            <a:off x="3724275" y="3489325"/>
            <a:ext cx="498475" cy="231775"/>
          </a:xfrm>
          <a:prstGeom prst="leftRightArrow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k-SK">
              <a:solidFill>
                <a:srgbClr val="0070C0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827088" y="1570038"/>
            <a:ext cx="2454275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00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329 používateľov</a:t>
            </a:r>
            <a:endParaRPr lang="en-US" sz="2000" dirty="0">
              <a:solidFill>
                <a:schemeClr val="accent1"/>
              </a:solidFill>
              <a:latin typeface="+mn-lt"/>
              <a:cs typeface="Lucida Sans Unicode" pitchFamily="34" charset="0"/>
            </a:endParaRPr>
          </a:p>
          <a:p>
            <a:pPr>
              <a:defRPr/>
            </a:pP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14 inštitúcií</a:t>
            </a:r>
            <a:r>
              <a:rPr lang="en-US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 </a:t>
            </a:r>
          </a:p>
          <a:p>
            <a:pPr>
              <a:defRPr/>
            </a:pP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68 modulov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827088" y="2636838"/>
            <a:ext cx="23114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Časť používateľov </a:t>
            </a:r>
            <a:r>
              <a:rPr lang="sk-SK" sz="200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pristupuje individuálne na terminálový </a:t>
            </a:r>
            <a:br>
              <a:rPr lang="sk-SK" sz="2000">
                <a:solidFill>
                  <a:schemeClr val="accent1"/>
                </a:solidFill>
                <a:latin typeface="+mn-lt"/>
                <a:cs typeface="Lucida Sans Unicode" pitchFamily="34" charset="0"/>
              </a:rPr>
            </a:br>
            <a:r>
              <a:rPr lang="sk-SK" sz="200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server </a:t>
            </a: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a on-line ladí</a:t>
            </a:r>
          </a:p>
        </p:txBody>
      </p:sp>
      <p:sp>
        <p:nvSpPr>
          <p:cNvPr id="69649" name="BlokTextu 24"/>
          <p:cNvSpPr txBox="1">
            <a:spLocks noChangeArrowheads="1"/>
          </p:cNvSpPr>
          <p:nvPr/>
        </p:nvSpPr>
        <p:spPr bwMode="auto">
          <a:xfrm>
            <a:off x="6948488" y="4257675"/>
            <a:ext cx="20510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Výhoda: </a:t>
            </a:r>
            <a:r>
              <a:rPr lang="sk-SK" altLang="sk-SK" sz="2000">
                <a:solidFill>
                  <a:srgbClr val="FFFF00"/>
                </a:solidFill>
              </a:rPr>
              <a:t>každý môže dostať až 80</a:t>
            </a:r>
            <a:r>
              <a:rPr lang="sk-SK" altLang="sk-SK" sz="2000">
                <a:solidFill>
                  <a:schemeClr val="bg1"/>
                </a:solidFill>
              </a:rPr>
              <a:t> výpočtový</a:t>
            </a:r>
            <a:r>
              <a:rPr lang="en-US" altLang="sk-SK" sz="2000">
                <a:solidFill>
                  <a:schemeClr val="bg1"/>
                </a:solidFill>
              </a:rPr>
              <a:t>c</a:t>
            </a:r>
            <a:r>
              <a:rPr lang="sk-SK" altLang="sk-SK" sz="2000">
                <a:solidFill>
                  <a:schemeClr val="bg1"/>
                </a:solidFill>
              </a:rPr>
              <a:t>h </a:t>
            </a:r>
            <a:r>
              <a:rPr lang="sk-SK" altLang="sk-SK" sz="2000">
                <a:solidFill>
                  <a:srgbClr val="FFFF00"/>
                </a:solidFill>
              </a:rPr>
              <a:t>jadier</a:t>
            </a:r>
          </a:p>
        </p:txBody>
      </p:sp>
      <p:sp>
        <p:nvSpPr>
          <p:cNvPr id="26" name="Obojsmerná vodorovná šípka 25"/>
          <p:cNvSpPr/>
          <p:nvPr/>
        </p:nvSpPr>
        <p:spPr>
          <a:xfrm rot="5400000">
            <a:off x="5414169" y="2370931"/>
            <a:ext cx="706438" cy="231775"/>
          </a:xfrm>
          <a:prstGeom prst="leftRightArrow">
            <a:avLst/>
          </a:prstGeom>
          <a:solidFill>
            <a:srgbClr val="C0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k-SK"/>
          </a:p>
        </p:txBody>
      </p:sp>
      <p:sp>
        <p:nvSpPr>
          <p:cNvPr id="27" name="BlokTextu 26"/>
          <p:cNvSpPr txBox="1"/>
          <p:nvPr/>
        </p:nvSpPr>
        <p:spPr>
          <a:xfrm>
            <a:off x="6148388" y="2492375"/>
            <a:ext cx="29956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000" dirty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Časť používateľov v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y</a:t>
            </a:r>
            <a:r>
              <a:rPr lang="sk-SK" sz="2000" dirty="0" err="1">
                <a:solidFill>
                  <a:schemeClr val="bg1"/>
                </a:solidFill>
                <a:latin typeface="+mj-lt"/>
                <a:cs typeface="Lucida Sans Unicode" pitchFamily="34" charset="0"/>
              </a:rPr>
              <a:t>tvára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 dávky pre dávkový režim „</a:t>
            </a:r>
            <a:r>
              <a:rPr lang="sk-SK" sz="2000" dirty="0" err="1">
                <a:solidFill>
                  <a:schemeClr val="bg1"/>
                </a:solidFill>
                <a:latin typeface="+mj-lt"/>
                <a:cs typeface="Lucida Sans Unicode" pitchFamily="34" charset="0"/>
              </a:rPr>
              <a:t>MaTron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Lucida Sans Unicode" pitchFamily="34" charset="0"/>
              </a:rPr>
              <a:t>“ a počíta </a:t>
            </a:r>
            <a:r>
              <a:rPr lang="sk-SK" sz="2000" dirty="0" err="1">
                <a:solidFill>
                  <a:schemeClr val="bg1"/>
                </a:solidFill>
                <a:latin typeface="+mj-lt"/>
                <a:cs typeface="Lucida Sans Unicode" pitchFamily="34" charset="0"/>
              </a:rPr>
              <a:t>off-line</a:t>
            </a:r>
            <a:endParaRPr lang="sk-SK" sz="2000" dirty="0">
              <a:solidFill>
                <a:schemeClr val="bg1"/>
              </a:solidFill>
              <a:latin typeface="+mj-lt"/>
              <a:cs typeface="Lucida Sans Unicode" pitchFamily="34" charset="0"/>
            </a:endParaRPr>
          </a:p>
        </p:txBody>
      </p:sp>
      <p:pic>
        <p:nvPicPr>
          <p:cNvPr id="6965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75175"/>
            <a:ext cx="1657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bojsmerná vodorovná šípka 28"/>
          <p:cNvSpPr/>
          <p:nvPr/>
        </p:nvSpPr>
        <p:spPr>
          <a:xfrm rot="18798345">
            <a:off x="2633663" y="3573463"/>
            <a:ext cx="498475" cy="231775"/>
          </a:xfrm>
          <a:prstGeom prst="leftRightArrow">
            <a:avLst/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sk-SK">
              <a:solidFill>
                <a:srgbClr val="0070C0"/>
              </a:solidFill>
            </a:endParaRPr>
          </a:p>
        </p:txBody>
      </p:sp>
      <p:pic>
        <p:nvPicPr>
          <p:cNvPr id="696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441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BlokTextu 30"/>
          <p:cNvSpPr txBox="1"/>
          <p:nvPr/>
        </p:nvSpPr>
        <p:spPr>
          <a:xfrm>
            <a:off x="755650" y="5346700"/>
            <a:ext cx="3095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000" dirty="0">
                <a:solidFill>
                  <a:srgbClr val="FFFF00"/>
                </a:solidFill>
                <a:latin typeface="+mn-lt"/>
                <a:cs typeface="Lucida Sans Unicode" pitchFamily="34" charset="0"/>
              </a:rPr>
              <a:t>Používatelia sa delia o výpočtové jadrá</a:t>
            </a:r>
            <a:r>
              <a:rPr lang="sk-SK" sz="2000" dirty="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cs typeface="Lucida Sans Unicode" pitchFamily="34" charset="0"/>
              </a:rPr>
              <a:t>, ktoré sú </a:t>
            </a:r>
            <a:r>
              <a:rPr lang="sk-SK" sz="2000">
                <a:solidFill>
                  <a:schemeClr val="tx1">
                    <a:lumMod val="20000"/>
                    <a:lumOff val="80000"/>
                  </a:schemeClr>
                </a:solidFill>
                <a:latin typeface="+mn-lt"/>
                <a:cs typeface="Lucida Sans Unicode" pitchFamily="34" charset="0"/>
              </a:rPr>
              <a:t>k dispozícii </a:t>
            </a:r>
            <a:endParaRPr lang="sk-SK" sz="2000" dirty="0">
              <a:solidFill>
                <a:schemeClr val="tx1">
                  <a:lumMod val="20000"/>
                  <a:lumOff val="80000"/>
                </a:schemeClr>
              </a:solidFill>
              <a:latin typeface="+mn-lt"/>
              <a:cs typeface="Lucida Sans Unicode" pitchFamily="34" charset="0"/>
            </a:endParaRPr>
          </a:p>
        </p:txBody>
      </p:sp>
      <p:sp>
        <p:nvSpPr>
          <p:cNvPr id="32" name="Kocka 31"/>
          <p:cNvSpPr/>
          <p:nvPr/>
        </p:nvSpPr>
        <p:spPr>
          <a:xfrm>
            <a:off x="3281363" y="2695575"/>
            <a:ext cx="354012" cy="733425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b="1" dirty="0">
                <a:cs typeface="Arial" pitchFamily="34" charset="0"/>
              </a:rPr>
              <a:t>TS</a:t>
            </a:r>
          </a:p>
        </p:txBody>
      </p:sp>
      <p:pic>
        <p:nvPicPr>
          <p:cNvPr id="69657" name="Obrázok 33" descr="MaTron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870200"/>
            <a:ext cx="8874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8" name="BlokTextu 34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ARCHITEKTÚRA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70659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0660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0661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7" name="BlokTextu 16"/>
          <p:cNvSpPr txBox="1"/>
          <p:nvPr/>
        </p:nvSpPr>
        <p:spPr>
          <a:xfrm>
            <a:off x="4376738" y="1719263"/>
            <a:ext cx="4767262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sk-SK" sz="2000" b="1" dirty="0">
                <a:solidFill>
                  <a:schemeClr val="bg1"/>
                </a:solidFill>
                <a:latin typeface="+mn-lt"/>
                <a:cs typeface="Lucida Sans Unicode" pitchFamily="34" charset="0"/>
              </a:rPr>
              <a:t>Registračný formulár na portáli </a:t>
            </a:r>
            <a:r>
              <a:rPr lang="sk-SK" sz="2000" b="1" dirty="0" err="1">
                <a:solidFill>
                  <a:schemeClr val="bg1"/>
                </a:solidFill>
                <a:latin typeface="+mn-lt"/>
                <a:cs typeface="Lucida Sans Unicode" pitchFamily="34" charset="0"/>
              </a:rPr>
              <a:t>iss.cvtisr.sk</a:t>
            </a:r>
            <a:r>
              <a:rPr lang="sk-SK" sz="2000" b="1" dirty="0">
                <a:solidFill>
                  <a:schemeClr val="bg1"/>
                </a:solidFill>
                <a:latin typeface="+mn-lt"/>
                <a:cs typeface="Lucida Sans Unicode" pitchFamily="34" charset="0"/>
              </a:rPr>
              <a:t>: </a:t>
            </a:r>
          </a:p>
          <a:p>
            <a:pPr marL="819150" lvl="1" indent="-361950">
              <a:buFont typeface="Arial" panose="020B0604020202020204" pitchFamily="34" charset="0"/>
              <a:buChar char="•"/>
              <a:defRPr/>
            </a:pPr>
            <a:r>
              <a:rPr lang="sk-SK" sz="2000" dirty="0" err="1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Zazmluvnená</a:t>
            </a: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 inštitúcia</a:t>
            </a:r>
            <a:b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</a:b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STU, UKF, UCM, UK, SAV, ŽU, TUKE, AOS, UPJŠ, UNIPO, TUZVO,EUBA, UNIAG, CVTI SR</a:t>
            </a:r>
          </a:p>
          <a:p>
            <a:pPr marL="819150" lvl="1" indent="-361950"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IP (</a:t>
            </a:r>
            <a:r>
              <a:rPr lang="sk-SK" sz="2000" dirty="0" err="1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Alma</a:t>
            </a: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 mater)</a:t>
            </a:r>
          </a:p>
          <a:p>
            <a:pPr marL="819150" lvl="1" indent="-361950"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Výnimky rieši </a:t>
            </a:r>
            <a:r>
              <a:rPr lang="sk-SK" sz="2000" dirty="0" err="1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Helpdesk</a:t>
            </a:r>
            <a:endParaRPr lang="sk-SK" sz="2000" dirty="0">
              <a:solidFill>
                <a:schemeClr val="accent1"/>
              </a:solidFill>
              <a:latin typeface="+mn-lt"/>
              <a:cs typeface="Lucida Sans Unicode" pitchFamily="34" charset="0"/>
            </a:endParaRPr>
          </a:p>
          <a:p>
            <a:pPr marL="819150" lvl="1" indent="-361950"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Vygenerovanie konta a hesla (zmena)</a:t>
            </a:r>
          </a:p>
          <a:p>
            <a:pPr marL="819150" lvl="1" indent="-361950">
              <a:buFont typeface="Arial" panose="020B0604020202020204" pitchFamily="34" charset="0"/>
              <a:buChar char="•"/>
              <a:defRPr/>
            </a:pPr>
            <a:r>
              <a:rPr lang="sk-SK" sz="2000" dirty="0">
                <a:solidFill>
                  <a:schemeClr val="accent1"/>
                </a:solidFill>
                <a:latin typeface="+mn-lt"/>
                <a:cs typeface="Lucida Sans Unicode" pitchFamily="34" charset="0"/>
              </a:rPr>
              <a:t>Zaslanie na uvedenú e-mailovú adresu</a:t>
            </a:r>
          </a:p>
          <a:p>
            <a:pPr marL="819150" lvl="1" indent="-361950">
              <a:buFont typeface="Courier New" pitchFamily="49" charset="0"/>
              <a:buChar char="o"/>
              <a:defRPr/>
            </a:pPr>
            <a:endParaRPr lang="sk-SK" sz="2000" dirty="0">
              <a:solidFill>
                <a:schemeClr val="accent1"/>
              </a:solidFill>
              <a:latin typeface="+mn-lt"/>
              <a:cs typeface="Lucida Sans Unicode" pitchFamily="34" charset="0"/>
            </a:endParaRPr>
          </a:p>
        </p:txBody>
      </p:sp>
      <p:pic>
        <p:nvPicPr>
          <p:cNvPr id="70663" name="Obrázok 20" descr="Registr_fo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415448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4" name="Skupina 27"/>
          <p:cNvGrpSpPr>
            <a:grpSpLocks/>
          </p:cNvGrpSpPr>
          <p:nvPr/>
        </p:nvGrpSpPr>
        <p:grpSpPr bwMode="auto">
          <a:xfrm>
            <a:off x="4335463" y="2997200"/>
            <a:ext cx="644525" cy="574675"/>
            <a:chOff x="2533880" y="5343180"/>
            <a:chExt cx="716096" cy="638979"/>
          </a:xfrm>
        </p:grpSpPr>
        <p:pic>
          <p:nvPicPr>
            <p:cNvPr id="706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373217"/>
              <a:ext cx="648072" cy="60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Vývojový diagram: proces 15"/>
            <p:cNvSpPr/>
            <p:nvPr/>
          </p:nvSpPr>
          <p:spPr>
            <a:xfrm>
              <a:off x="2533880" y="5343180"/>
              <a:ext cx="716096" cy="638979"/>
            </a:xfrm>
            <a:prstGeom prst="flowChartProces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/>
            </a:p>
          </p:txBody>
        </p:sp>
      </p:grpSp>
      <p:sp>
        <p:nvSpPr>
          <p:cNvPr id="22" name="BlokTextu 21"/>
          <p:cNvSpPr txBox="1"/>
          <p:nvPr/>
        </p:nvSpPr>
        <p:spPr>
          <a:xfrm flipH="1">
            <a:off x="34925" y="893763"/>
            <a:ext cx="9109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000">
                <a:solidFill>
                  <a:srgbClr val="FFFF00"/>
                </a:solidFill>
                <a:latin typeface="+mn-lt"/>
              </a:rPr>
              <a:t>Registrácia</a:t>
            </a:r>
            <a:r>
              <a:rPr lang="sk-SK" sz="2000">
                <a:solidFill>
                  <a:srgbClr val="FFFF00"/>
                </a:solidFill>
                <a:latin typeface="+mn-lt"/>
                <a:cs typeface="Lucida Sans Unicode" pitchFamily="34" charset="0"/>
              </a:rPr>
              <a:t> </a:t>
            </a:r>
            <a:r>
              <a:rPr lang="sk-SK" sz="2000" dirty="0">
                <a:solidFill>
                  <a:srgbClr val="FFFF00"/>
                </a:solidFill>
                <a:latin typeface="+mn-lt"/>
                <a:cs typeface="Lucida Sans Unicode" pitchFamily="34" charset="0"/>
              </a:rPr>
              <a:t>používateľa</a:t>
            </a:r>
          </a:p>
        </p:txBody>
      </p:sp>
      <p:sp>
        <p:nvSpPr>
          <p:cNvPr id="70666" name="BlokTextu 22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PRIHLÁSENIE DO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7168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168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168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BlokTextu 7"/>
          <p:cNvSpPr txBox="1"/>
          <p:nvPr/>
        </p:nvSpPr>
        <p:spPr>
          <a:xfrm flipH="1">
            <a:off x="34925" y="893763"/>
            <a:ext cx="9109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000" b="1" dirty="0">
                <a:solidFill>
                  <a:srgbClr val="FFFF00"/>
                </a:solidFill>
                <a:latin typeface="+mn-lt"/>
                <a:cs typeface="Lucida Sans Unicode" pitchFamily="34" charset="0"/>
              </a:rPr>
              <a:t>On-line režim</a:t>
            </a:r>
          </a:p>
        </p:txBody>
      </p:sp>
      <p:pic>
        <p:nvPicPr>
          <p:cNvPr id="71687" name="Obrázok 8" descr="mkli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93813"/>
            <a:ext cx="47164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 flipH="1">
            <a:off x="2339975" y="4278313"/>
            <a:ext cx="68040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000" b="1" dirty="0" err="1">
                <a:solidFill>
                  <a:srgbClr val="FFFF00"/>
                </a:solidFill>
              </a:rPr>
              <a:t>Prihl</a:t>
            </a:r>
            <a:r>
              <a:rPr lang="sk-SK" sz="2000" b="1">
                <a:solidFill>
                  <a:srgbClr val="FFFF00"/>
                </a:solidFill>
              </a:rPr>
              <a:t>. meno: </a:t>
            </a:r>
            <a:r>
              <a:rPr lang="sk-SK" sz="2000">
                <a:solidFill>
                  <a:srgbClr val="FFFF00"/>
                </a:solidFill>
              </a:rPr>
              <a:t>	</a:t>
            </a:r>
            <a:r>
              <a:rPr lang="sk-SK" sz="2000">
                <a:solidFill>
                  <a:schemeClr val="bg1"/>
                </a:solidFill>
              </a:rPr>
              <a:t>vav</a:t>
            </a:r>
            <a:r>
              <a:rPr lang="en-US" sz="2000">
                <a:solidFill>
                  <a:schemeClr val="bg1"/>
                </a:solidFill>
              </a:rPr>
              <a:t>\</a:t>
            </a:r>
            <a:r>
              <a:rPr lang="sk-SK" sz="2000" dirty="0" err="1">
                <a:solidFill>
                  <a:schemeClr val="bg1"/>
                </a:solidFill>
              </a:rPr>
              <a:t>meno.priezvisko</a:t>
            </a:r>
            <a:endParaRPr lang="sk-SK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sk-SK" sz="2000" b="1" dirty="0">
                <a:solidFill>
                  <a:srgbClr val="FFFF00"/>
                </a:solidFill>
              </a:rPr>
              <a:t>Heslo: 	</a:t>
            </a:r>
            <a:r>
              <a:rPr lang="sk-SK" sz="2000">
                <a:solidFill>
                  <a:srgbClr val="FFFF00"/>
                </a:solidFill>
              </a:rPr>
              <a:t> </a:t>
            </a:r>
            <a:r>
              <a:rPr lang="sk-SK" sz="2000">
                <a:solidFill>
                  <a:schemeClr val="bg1"/>
                </a:solidFill>
              </a:rPr>
              <a:t>	musí mať aspoň 8 znakov a skladať sa z:</a:t>
            </a:r>
          </a:p>
          <a:p>
            <a:pPr marL="1797050">
              <a:defRPr/>
            </a:pPr>
            <a:r>
              <a:rPr lang="sk-SK" sz="2000">
                <a:solidFill>
                  <a:schemeClr val="bg1"/>
                </a:solidFill>
              </a:rPr>
              <a:t>- číslic, </a:t>
            </a:r>
          </a:p>
          <a:p>
            <a:pPr marL="1797050">
              <a:defRPr/>
            </a:pPr>
            <a:r>
              <a:rPr lang="sk-SK" sz="2000">
                <a:solidFill>
                  <a:schemeClr val="bg1"/>
                </a:solidFill>
              </a:rPr>
              <a:t>- malých a </a:t>
            </a:r>
          </a:p>
          <a:p>
            <a:pPr marL="1797050">
              <a:defRPr/>
            </a:pPr>
            <a:r>
              <a:rPr lang="sk-SK" sz="2000">
                <a:solidFill>
                  <a:schemeClr val="bg1"/>
                </a:solidFill>
              </a:rPr>
              <a:t>- veľkých písmen (bez diakritiky a medzier)</a:t>
            </a:r>
          </a:p>
          <a:p>
            <a:pPr marL="1797050">
              <a:defRPr/>
            </a:pPr>
            <a:r>
              <a:rPr lang="sk-SK" sz="2000">
                <a:solidFill>
                  <a:schemeClr val="bg1"/>
                </a:solidFill>
              </a:rPr>
              <a:t>- a niektorého zo špeciálnych znakov:</a:t>
            </a:r>
            <a:br>
              <a:rPr lang="sk-SK" sz="2000">
                <a:solidFill>
                  <a:schemeClr val="bg1"/>
                </a:solidFill>
              </a:rPr>
            </a:br>
            <a:r>
              <a:rPr lang="sk-SK" sz="2000">
                <a:solidFill>
                  <a:schemeClr val="bg1"/>
                </a:solidFill>
              </a:rPr>
              <a:t>  </a:t>
            </a:r>
            <a:r>
              <a:rPr lang="sk-SK" sz="2000" b="1">
                <a:solidFill>
                  <a:schemeClr val="bg1"/>
                </a:solidFill>
              </a:rPr>
              <a:t>_ . ! @ $ * = - ?</a:t>
            </a:r>
          </a:p>
        </p:txBody>
      </p:sp>
      <p:sp>
        <p:nvSpPr>
          <p:cNvPr id="17" name="Pravouhlý trojuholník 16"/>
          <p:cNvSpPr/>
          <p:nvPr/>
        </p:nvSpPr>
        <p:spPr>
          <a:xfrm rot="21097270">
            <a:off x="671513" y="3267075"/>
            <a:ext cx="2295525" cy="522288"/>
          </a:xfrm>
          <a:prstGeom prst="rtTriangl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pic>
        <p:nvPicPr>
          <p:cNvPr id="716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4655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BlokTextu 17"/>
          <p:cNvSpPr txBox="1">
            <a:spLocks noChangeArrowheads="1"/>
          </p:cNvSpPr>
          <p:nvPr/>
        </p:nvSpPr>
        <p:spPr bwMode="auto">
          <a:xfrm>
            <a:off x="250825" y="1293813"/>
            <a:ext cx="20891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sk-SK" altLang="sk-SK" sz="1800">
                <a:solidFill>
                  <a:srgbClr val="FFFF00"/>
                </a:solidFill>
              </a:rPr>
              <a:t>Program vo Win</a:t>
            </a:r>
            <a:r>
              <a:rPr lang="sk-SK" altLang="sk-SK" sz="1800"/>
              <a:t>:</a:t>
            </a:r>
            <a:br>
              <a:rPr lang="sk-SK" altLang="sk-SK" sz="1800"/>
            </a:br>
            <a:r>
              <a:rPr lang="sk-SK" altLang="sk-SK" sz="1800" b="1">
                <a:solidFill>
                  <a:srgbClr val="FFFF00"/>
                </a:solidFill>
                <a:sym typeface="Wingdings" pitchFamily="2" charset="2"/>
              </a:rPr>
              <a:t></a:t>
            </a:r>
            <a:r>
              <a:rPr lang="sk-SK" altLang="sk-SK" sz="1800">
                <a:sym typeface="Wingdings" pitchFamily="2" charset="2"/>
              </a:rPr>
              <a:t> </a:t>
            </a:r>
            <a:r>
              <a:rPr lang="sk-SK" altLang="sk-SK" sz="1800"/>
              <a:t>Príslušenstvo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</a:rPr>
              <a:t>Pripojenie vzdialenej plochy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sk-SK" altLang="sk-SK" sz="1800" i="1">
                <a:solidFill>
                  <a:schemeClr val="bg1"/>
                </a:solidFill>
              </a:rPr>
              <a:t>Remote Desktop Connection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i="1">
                <a:solidFill>
                  <a:schemeClr val="bg1"/>
                </a:solidFill>
              </a:rPr>
              <a:t>(mstsc.exe)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solidFill>
                <a:schemeClr val="bg1"/>
              </a:solidFill>
            </a:endParaRPr>
          </a:p>
        </p:txBody>
      </p:sp>
      <p:sp>
        <p:nvSpPr>
          <p:cNvPr id="71692" name="BlokTextu 20"/>
          <p:cNvSpPr txBox="1">
            <a:spLocks noChangeArrowheads="1"/>
          </p:cNvSpPr>
          <p:nvPr/>
        </p:nvSpPr>
        <p:spPr bwMode="auto">
          <a:xfrm>
            <a:off x="250825" y="3952875"/>
            <a:ext cx="20891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sk-SK" altLang="sk-SK" sz="1800">
                <a:solidFill>
                  <a:srgbClr val="FFFF00"/>
                </a:solidFill>
              </a:rPr>
              <a:t>Program v Linuxe</a:t>
            </a:r>
            <a:r>
              <a:rPr lang="sk-SK" altLang="sk-SK" sz="1800"/>
              <a:t>:</a:t>
            </a:r>
            <a:br>
              <a:rPr lang="sk-SK" altLang="sk-SK" sz="1800"/>
            </a:b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RDP klient  pre Win NT TS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  <a:sym typeface="Wingdings" pitchFamily="2" charset="2"/>
              </a:rPr>
              <a:t>(remmina)</a:t>
            </a:r>
            <a:endParaRPr lang="sk-SK" altLang="sk-SK" sz="1800">
              <a:solidFill>
                <a:schemeClr val="bg1"/>
              </a:solidFill>
            </a:endParaRPr>
          </a:p>
        </p:txBody>
      </p:sp>
      <p:sp>
        <p:nvSpPr>
          <p:cNvPr id="71693" name="BlokTextu 15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PRIHLÁSENIE DO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72707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2708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2709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BlokTextu 7"/>
          <p:cNvSpPr txBox="1"/>
          <p:nvPr/>
        </p:nvSpPr>
        <p:spPr>
          <a:xfrm flipH="1">
            <a:off x="34925" y="893763"/>
            <a:ext cx="9109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2000" b="1">
                <a:solidFill>
                  <a:srgbClr val="FFFF00"/>
                </a:solidFill>
                <a:latin typeface="+mn-lt"/>
                <a:cs typeface="Lucida Sans Unicode" pitchFamily="34" charset="0"/>
              </a:rPr>
              <a:t>Dávkový </a:t>
            </a:r>
            <a:r>
              <a:rPr lang="sk-SK" sz="2000" b="1" dirty="0">
                <a:solidFill>
                  <a:srgbClr val="FFFF00"/>
                </a:solidFill>
                <a:latin typeface="+mn-lt"/>
                <a:cs typeface="Lucida Sans Unicode" pitchFamily="34" charset="0"/>
              </a:rPr>
              <a:t>režim</a:t>
            </a:r>
          </a:p>
        </p:txBody>
      </p:sp>
      <p:pic>
        <p:nvPicPr>
          <p:cNvPr id="72711" name="Obrázok 11" descr="MaTron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93813"/>
            <a:ext cx="755967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ok 14" descr="MaTro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8513"/>
            <a:ext cx="7559675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BlokTextu 9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PRIHLÁSENIE DO SYSTÉMU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ocka 15"/>
          <p:cNvSpPr/>
          <p:nvPr/>
        </p:nvSpPr>
        <p:spPr>
          <a:xfrm>
            <a:off x="4464050" y="5262563"/>
            <a:ext cx="576263" cy="865187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latin typeface="Lucida Sans Unicode" pitchFamily="34" charset="0"/>
                <a:cs typeface="Lucida Sans Unicode" pitchFamily="34" charset="0"/>
              </a:rPr>
              <a:t>TS</a:t>
            </a:r>
          </a:p>
        </p:txBody>
      </p:sp>
      <p:pic>
        <p:nvPicPr>
          <p:cNvPr id="25" name="Obrázok 24" descr="MaTro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33450"/>
            <a:ext cx="31924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7373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373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373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300663"/>
            <a:ext cx="676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ojsmerná vodorovná šípka 14"/>
          <p:cNvSpPr/>
          <p:nvPr/>
        </p:nvSpPr>
        <p:spPr>
          <a:xfrm>
            <a:off x="3670300" y="5481638"/>
            <a:ext cx="555625" cy="21431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FFFF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262563"/>
            <a:ext cx="6858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ojsmerná vodorovná šípka 17"/>
          <p:cNvSpPr/>
          <p:nvPr/>
        </p:nvSpPr>
        <p:spPr>
          <a:xfrm>
            <a:off x="1763713" y="5481638"/>
            <a:ext cx="555625" cy="21431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rgbClr val="FFFF0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277938" y="3552825"/>
            <a:ext cx="6264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>
                <a:solidFill>
                  <a:srgbClr val="FFFF00"/>
                </a:solidFill>
                <a:latin typeface="Arial" charset="0"/>
                <a:cs typeface="+mn-cs"/>
              </a:rPr>
              <a:t>B. Príprava dávky – jobu:</a:t>
            </a:r>
          </a:p>
          <a:p>
            <a:pPr marL="627063">
              <a:defRPr/>
            </a:pP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1) matlabovského programu (súbor.m),</a:t>
            </a:r>
            <a:br>
              <a:rPr lang="sk-SK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2) vstupných dát (ak sú) a</a:t>
            </a:r>
            <a:br>
              <a:rPr lang="sk-SK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3) práve jedného súboru start.m, ktorý spúšťa dávku.</a:t>
            </a:r>
          </a:p>
        </p:txBody>
      </p:sp>
      <p:sp>
        <p:nvSpPr>
          <p:cNvPr id="21" name="Šípka nahor 20"/>
          <p:cNvSpPr/>
          <p:nvPr/>
        </p:nvSpPr>
        <p:spPr>
          <a:xfrm>
            <a:off x="647700" y="4437063"/>
            <a:ext cx="630238" cy="6651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2" name="Šípka nahor 21"/>
          <p:cNvSpPr/>
          <p:nvPr/>
        </p:nvSpPr>
        <p:spPr>
          <a:xfrm>
            <a:off x="1870075" y="2960688"/>
            <a:ext cx="630238" cy="592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4" name="BlokTextu 23"/>
          <p:cNvSpPr txBox="1"/>
          <p:nvPr/>
        </p:nvSpPr>
        <p:spPr>
          <a:xfrm>
            <a:off x="3870325" y="1136650"/>
            <a:ext cx="52736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>
                <a:solidFill>
                  <a:srgbClr val="FFFF00"/>
                </a:solidFill>
                <a:latin typeface="Arial" charset="0"/>
                <a:cs typeface="+mn-cs"/>
              </a:rPr>
              <a:t>C. Odoslanie dávky na výpočet:</a:t>
            </a:r>
          </a:p>
          <a:p>
            <a:pPr marL="969963" indent="-342900">
              <a:buFont typeface="+mj-lt"/>
              <a:buAutoNum type="arabicPeriod"/>
              <a:defRPr/>
            </a:pP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Upload dávky do portálu</a:t>
            </a:r>
          </a:p>
          <a:p>
            <a:pPr marL="969963" indent="-342900">
              <a:buFont typeface="+mj-lt"/>
              <a:buAutoNum type="arabicPeriod"/>
              <a:defRPr/>
            </a:pP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Odo</a:t>
            </a:r>
            <a:r>
              <a:rPr lang="en-US">
                <a:solidFill>
                  <a:schemeClr val="bg1"/>
                </a:solidFill>
                <a:latin typeface="Arial" charset="0"/>
                <a:cs typeface="+mn-cs"/>
              </a:rPr>
              <a:t>s</a:t>
            </a: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lanie na výpočet </a:t>
            </a:r>
            <a:r>
              <a:rPr lang="en-US">
                <a:solidFill>
                  <a:srgbClr val="FF9999"/>
                </a:solidFill>
                <a:latin typeface="Arial" charset="0"/>
                <a:cs typeface="+mn-cs"/>
              </a:rPr>
              <a:t>[M]</a:t>
            </a:r>
            <a:r>
              <a:rPr lang="sk-SK">
                <a:solidFill>
                  <a:srgbClr val="FF9999"/>
                </a:solidFill>
                <a:latin typeface="Arial" charset="0"/>
                <a:cs typeface="+mn-cs"/>
              </a:rPr>
              <a:t> - </a:t>
            </a: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z</a:t>
            </a:r>
            <a:r>
              <a:rPr lang="en-US">
                <a:solidFill>
                  <a:schemeClr val="bg1"/>
                </a:solidFill>
                <a:latin typeface="Arial" charset="0"/>
                <a:cs typeface="+mn-cs"/>
              </a:rPr>
              <a:t>aradenie do Front</a:t>
            </a: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y </a:t>
            </a:r>
          </a:p>
          <a:p>
            <a:pPr marL="969963" indent="-342900">
              <a:buFont typeface="+mj-lt"/>
              <a:buAutoNum type="arabicPeriod"/>
              <a:defRPr/>
            </a:pPr>
            <a:r>
              <a:rPr lang="sk-SK">
                <a:solidFill>
                  <a:schemeClr val="bg1"/>
                </a:solidFill>
                <a:latin typeface="Arial" charset="0"/>
                <a:cs typeface="+mn-cs"/>
              </a:rPr>
              <a:t>Download výsledkov z portálu.</a:t>
            </a:r>
          </a:p>
        </p:txBody>
      </p:sp>
      <p:sp>
        <p:nvSpPr>
          <p:cNvPr id="73744" name="BlokTextu 9"/>
          <p:cNvSpPr txBox="1">
            <a:spLocks noChangeArrowheads="1"/>
          </p:cNvSpPr>
          <p:nvPr/>
        </p:nvSpPr>
        <p:spPr bwMode="auto">
          <a:xfrm>
            <a:off x="1588" y="6018213"/>
            <a:ext cx="6805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solidFill>
                  <a:srgbClr val="FFFF00"/>
                </a:solidFill>
              </a:rPr>
              <a:t>A. Odladenie programu pre dávkový režim;  i s využitím TS</a:t>
            </a:r>
          </a:p>
        </p:txBody>
      </p:sp>
      <p:sp>
        <p:nvSpPr>
          <p:cNvPr id="73745" name="BlokTextu 22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DÁVKOVÝ REŽIM - OFFLINE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/>
      <p:bldP spid="21" grpId="0" animBg="1"/>
      <p:bldP spid="22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47107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7108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7109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 smtClean="0"/>
              <a:t>PROGRAM SEMINÁRA</a:t>
            </a:r>
            <a:endParaRPr lang="sk-SK" sz="2800" b="1" kern="0" dirty="0"/>
          </a:p>
        </p:txBody>
      </p:sp>
      <p:sp>
        <p:nvSpPr>
          <p:cNvPr id="47111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k-SK" altLang="sk-SK" sz="2000">
                <a:solidFill>
                  <a:srgbClr val="FFFF00"/>
                </a:solidFill>
              </a:rPr>
              <a:t>Otvorenie seminára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ISS CVTI SR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MATLAB v rámci ISS CVTI SR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MATLAB – možnosti využitia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Zhrnutie, diskusia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Prax v učebni – moderovaná inštruktáž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Tombola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 b="1" i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4755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 b="1" i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4756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 b="1" i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4757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 b="1" i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" name="Kocka 18"/>
          <p:cNvSpPr/>
          <p:nvPr/>
        </p:nvSpPr>
        <p:spPr>
          <a:xfrm>
            <a:off x="6300788" y="3716338"/>
            <a:ext cx="1871662" cy="576262"/>
          </a:xfrm>
          <a:prstGeom prst="cube">
            <a:avLst/>
          </a:prstGeom>
          <a:solidFill>
            <a:srgbClr val="00B05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Helpdesk</a:t>
            </a:r>
            <a:r>
              <a:rPr lang="sk-SK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I. úrovne</a:t>
            </a:r>
          </a:p>
        </p:txBody>
      </p:sp>
      <p:sp>
        <p:nvSpPr>
          <p:cNvPr id="21" name="Kocka 20"/>
          <p:cNvSpPr/>
          <p:nvPr/>
        </p:nvSpPr>
        <p:spPr>
          <a:xfrm>
            <a:off x="4572000" y="4724400"/>
            <a:ext cx="1871663" cy="576263"/>
          </a:xfrm>
          <a:prstGeom prst="cube">
            <a:avLst/>
          </a:prstGeom>
          <a:solidFill>
            <a:srgbClr val="00B05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 dirty="0" err="1">
                <a:solidFill>
                  <a:srgbClr val="FFFFFF"/>
                </a:solidFill>
                <a:cs typeface="Arial" pitchFamily="34" charset="0"/>
              </a:rPr>
              <a:t>Helpdesk</a:t>
            </a:r>
            <a:r>
              <a:rPr lang="sk-SK" sz="1600" b="1" dirty="0">
                <a:solidFill>
                  <a:srgbClr val="FFFFFF"/>
                </a:solidFill>
                <a:cs typeface="Arial" pitchFamily="34" charset="0"/>
              </a:rPr>
              <a:t> II. úrovne</a:t>
            </a:r>
          </a:p>
        </p:txBody>
      </p:sp>
      <p:sp>
        <p:nvSpPr>
          <p:cNvPr id="23" name="Kocka 22"/>
          <p:cNvSpPr/>
          <p:nvPr/>
        </p:nvSpPr>
        <p:spPr>
          <a:xfrm>
            <a:off x="6300788" y="4724400"/>
            <a:ext cx="1871662" cy="576263"/>
          </a:xfrm>
          <a:prstGeom prst="cube">
            <a:avLst/>
          </a:prstGeom>
          <a:solidFill>
            <a:srgbClr val="FFFF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600" b="1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Správca aplikácií, </a:t>
            </a:r>
            <a:br>
              <a:rPr lang="sk-SK" sz="1600" b="1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</a:br>
            <a:r>
              <a:rPr lang="sk-SK" sz="1600" b="1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admin DC</a:t>
            </a:r>
            <a:endParaRPr lang="sk-SK" sz="1600" b="1" dirty="0">
              <a:solidFill>
                <a:srgbClr val="0000F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Kocka 23"/>
          <p:cNvSpPr/>
          <p:nvPr/>
        </p:nvSpPr>
        <p:spPr>
          <a:xfrm>
            <a:off x="3059113" y="5732463"/>
            <a:ext cx="2808287" cy="576262"/>
          </a:xfrm>
          <a:prstGeom prst="cube">
            <a:avLst/>
          </a:prstGeom>
          <a:solidFill>
            <a:srgbClr val="00B05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1400" b="1" dirty="0">
                <a:solidFill>
                  <a:srgbClr val="FFFFFF"/>
                </a:solidFill>
                <a:cs typeface="Lucida Sans Unicode" pitchFamily="34" charset="0"/>
              </a:rPr>
              <a:t>Vývojári, architekti, </a:t>
            </a:r>
            <a:r>
              <a:rPr lang="sk-SK" sz="1400" b="1" dirty="0" err="1">
                <a:solidFill>
                  <a:srgbClr val="FFFFFF"/>
                </a:solidFill>
                <a:cs typeface="Lucida Sans Unicode" pitchFamily="34" charset="0"/>
              </a:rPr>
              <a:t>syst</a:t>
            </a:r>
            <a:r>
              <a:rPr lang="sk-SK" sz="1400" b="1" dirty="0">
                <a:solidFill>
                  <a:srgbClr val="FFFFFF"/>
                </a:solidFill>
                <a:cs typeface="Lucida Sans Unicode" pitchFamily="34" charset="0"/>
              </a:rPr>
              <a:t>. integrátori</a:t>
            </a:r>
          </a:p>
        </p:txBody>
      </p:sp>
      <p:sp>
        <p:nvSpPr>
          <p:cNvPr id="25" name="Kocka 24"/>
          <p:cNvSpPr/>
          <p:nvPr/>
        </p:nvSpPr>
        <p:spPr>
          <a:xfrm>
            <a:off x="5724525" y="5732463"/>
            <a:ext cx="719138" cy="576262"/>
          </a:xfrm>
          <a:prstGeom prst="cube">
            <a:avLst/>
          </a:prstGeom>
          <a:solidFill>
            <a:srgbClr val="6CF4EE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3rd1</a:t>
            </a:r>
          </a:p>
        </p:txBody>
      </p:sp>
      <p:sp>
        <p:nvSpPr>
          <p:cNvPr id="26" name="Kocka 25"/>
          <p:cNvSpPr/>
          <p:nvPr/>
        </p:nvSpPr>
        <p:spPr>
          <a:xfrm>
            <a:off x="6300788" y="5732463"/>
            <a:ext cx="719137" cy="576262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3rd2</a:t>
            </a:r>
          </a:p>
        </p:txBody>
      </p:sp>
      <p:sp>
        <p:nvSpPr>
          <p:cNvPr id="27" name="Kocka 26"/>
          <p:cNvSpPr/>
          <p:nvPr/>
        </p:nvSpPr>
        <p:spPr>
          <a:xfrm>
            <a:off x="6875463" y="5732463"/>
            <a:ext cx="720725" cy="576262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rgbClr val="0000FF"/>
                </a:solidFill>
                <a:latin typeface="Arial Narrow" pitchFamily="34" charset="0"/>
                <a:cs typeface="Arial" pitchFamily="34" charset="0"/>
              </a:rPr>
              <a:t>3rd3</a:t>
            </a:r>
          </a:p>
        </p:txBody>
      </p:sp>
      <p:sp>
        <p:nvSpPr>
          <p:cNvPr id="28" name="Kocka 27"/>
          <p:cNvSpPr/>
          <p:nvPr/>
        </p:nvSpPr>
        <p:spPr>
          <a:xfrm>
            <a:off x="7451725" y="5732463"/>
            <a:ext cx="720725" cy="576262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>
                <a:solidFill>
                  <a:srgbClr val="0000FF"/>
                </a:solidFill>
                <a:latin typeface="Arial Narrow" pitchFamily="34" charset="0"/>
                <a:cs typeface="Lucida Sans Unicode" pitchFamily="34" charset="0"/>
              </a:rPr>
              <a:t>3rd4</a:t>
            </a:r>
          </a:p>
        </p:txBody>
      </p:sp>
      <p:sp>
        <p:nvSpPr>
          <p:cNvPr id="29" name="Šípka dolu 28"/>
          <p:cNvSpPr/>
          <p:nvPr/>
        </p:nvSpPr>
        <p:spPr>
          <a:xfrm>
            <a:off x="6948488" y="4292600"/>
            <a:ext cx="431800" cy="504825"/>
          </a:xfrm>
          <a:prstGeom prst="downArrow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b="1" i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" name="Šípka dolu 29"/>
          <p:cNvSpPr/>
          <p:nvPr/>
        </p:nvSpPr>
        <p:spPr>
          <a:xfrm>
            <a:off x="5364163" y="5300663"/>
            <a:ext cx="431800" cy="504825"/>
          </a:xfrm>
          <a:prstGeom prst="downArrow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b="1" i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1" name="Oblak 30"/>
          <p:cNvSpPr/>
          <p:nvPr/>
        </p:nvSpPr>
        <p:spPr>
          <a:xfrm>
            <a:off x="5364163" y="1052513"/>
            <a:ext cx="3852862" cy="14398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000" b="1" dirty="0">
                <a:solidFill>
                  <a:srgbClr val="0000FF"/>
                </a:solidFill>
                <a:cs typeface="Lucida Sans Unicode" pitchFamily="34" charset="0"/>
              </a:rPr>
              <a:t>IKT ISS</a:t>
            </a:r>
          </a:p>
        </p:txBody>
      </p:sp>
      <p:sp>
        <p:nvSpPr>
          <p:cNvPr id="33" name="Kocka 32"/>
          <p:cNvSpPr/>
          <p:nvPr/>
        </p:nvSpPr>
        <p:spPr>
          <a:xfrm>
            <a:off x="8027988" y="3582988"/>
            <a:ext cx="1116012" cy="2725737"/>
          </a:xfrm>
          <a:prstGeom prst="cube">
            <a:avLst/>
          </a:prstGeom>
          <a:solidFill>
            <a:srgbClr val="FFFF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000" b="1">
                <a:solidFill>
                  <a:srgbClr val="0000FF"/>
                </a:solidFill>
                <a:cs typeface="Lucida Sans Unicode" pitchFamily="34" charset="0"/>
              </a:rPr>
              <a:t>CVTI</a:t>
            </a:r>
          </a:p>
          <a:p>
            <a:pPr algn="ctr">
              <a:defRPr/>
            </a:pPr>
            <a:r>
              <a:rPr lang="sk-SK" sz="2000" b="1">
                <a:solidFill>
                  <a:srgbClr val="0000FF"/>
                </a:solidFill>
                <a:cs typeface="Lucida Sans Unicode" pitchFamily="34" charset="0"/>
              </a:rPr>
              <a:t>SR</a:t>
            </a:r>
            <a:endParaRPr lang="sk-SK" sz="2000" b="1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34" name="Šípka doľava 33"/>
          <p:cNvSpPr/>
          <p:nvPr/>
        </p:nvSpPr>
        <p:spPr>
          <a:xfrm rot="5400000">
            <a:off x="7631906" y="2672557"/>
            <a:ext cx="1439863" cy="6477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000" dirty="0">
                <a:solidFill>
                  <a:srgbClr val="0000FF"/>
                </a:solidFill>
                <a:cs typeface="Arial" pitchFamily="34" charset="0"/>
              </a:rPr>
              <a:t>Riešenie</a:t>
            </a:r>
          </a:p>
        </p:txBody>
      </p:sp>
      <p:sp>
        <p:nvSpPr>
          <p:cNvPr id="32" name="Kocka 31"/>
          <p:cNvSpPr/>
          <p:nvPr/>
        </p:nvSpPr>
        <p:spPr>
          <a:xfrm>
            <a:off x="6300788" y="3716338"/>
            <a:ext cx="2700337" cy="576262"/>
          </a:xfrm>
          <a:prstGeom prst="cube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sk-SK" sz="2000" dirty="0" err="1">
                <a:solidFill>
                  <a:srgbClr val="0000FF"/>
                </a:solidFill>
                <a:cs typeface="Arial" pitchFamily="34" charset="0"/>
              </a:rPr>
              <a:t>Helpdesk</a:t>
            </a:r>
            <a:r>
              <a:rPr lang="sk-SK" sz="2000" dirty="0">
                <a:solidFill>
                  <a:srgbClr val="0000FF"/>
                </a:solidFill>
                <a:cs typeface="Arial" pitchFamily="34" charset="0"/>
              </a:rPr>
              <a:t> I. úrovne</a:t>
            </a:r>
          </a:p>
        </p:txBody>
      </p:sp>
      <p:sp>
        <p:nvSpPr>
          <p:cNvPr id="35" name="Šípka doľava 34"/>
          <p:cNvSpPr/>
          <p:nvPr/>
        </p:nvSpPr>
        <p:spPr>
          <a:xfrm rot="16200000">
            <a:off x="6480175" y="2744788"/>
            <a:ext cx="1439863" cy="649287"/>
          </a:xfrm>
          <a:prstGeom prst="leftArrow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000" dirty="0" err="1">
                <a:solidFill>
                  <a:srgbClr val="0000FF"/>
                </a:solidFill>
                <a:cs typeface="Lucida Sans Unicode" pitchFamily="34" charset="0"/>
              </a:rPr>
              <a:t>Indicent</a:t>
            </a:r>
            <a:endParaRPr lang="sk-SK" sz="2000" dirty="0">
              <a:solidFill>
                <a:srgbClr val="0000FF"/>
              </a:solidFill>
              <a:cs typeface="Lucida Sans Unicode" pitchFamily="34" charset="0"/>
            </a:endParaRPr>
          </a:p>
        </p:txBody>
      </p:sp>
      <p:sp>
        <p:nvSpPr>
          <p:cNvPr id="74773" name="BlokTextu 35"/>
          <p:cNvSpPr txBox="1">
            <a:spLocks noChangeArrowheads="1"/>
          </p:cNvSpPr>
          <p:nvPr/>
        </p:nvSpPr>
        <p:spPr bwMode="auto">
          <a:xfrm>
            <a:off x="503238" y="1304925"/>
            <a:ext cx="42132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>
                <a:solidFill>
                  <a:srgbClr val="FFFF00"/>
                </a:solidFill>
              </a:rPr>
              <a:t>Kontakty: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</a:rPr>
              <a:t>E-mail: 	</a:t>
            </a:r>
            <a:r>
              <a:rPr lang="sk-SK" altLang="sk-SK" sz="1800">
                <a:solidFill>
                  <a:srgbClr val="FFFF00"/>
                </a:solidFill>
              </a:rPr>
              <a:t>matlab@cvtisr.sk</a:t>
            </a:r>
            <a:r>
              <a:rPr lang="sk-SK" altLang="sk-SK" sz="1800">
                <a:solidFill>
                  <a:schemeClr val="bg1"/>
                </a:solidFill>
              </a:rPr>
              <a:t>	</a:t>
            </a:r>
            <a:r>
              <a:rPr lang="sk-SK" altLang="sk-SK" sz="1800">
                <a:solidFill>
                  <a:srgbClr val="FFFF00"/>
                </a:solidFill>
              </a:rPr>
              <a:t>podpora.iss@cvtisr.sk</a:t>
            </a:r>
            <a:r>
              <a:rPr lang="sk-SK" altLang="sk-SK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</a:rPr>
              <a:t>Telefón:  02 6925 3163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solidFill>
                <a:schemeClr val="bg1"/>
              </a:solidFill>
            </a:endParaRPr>
          </a:p>
        </p:txBody>
      </p:sp>
      <p:sp>
        <p:nvSpPr>
          <p:cNvPr id="74774" name="BlokTextu 36"/>
          <p:cNvSpPr txBox="1">
            <a:spLocks noChangeArrowheads="1"/>
          </p:cNvSpPr>
          <p:nvPr/>
        </p:nvSpPr>
        <p:spPr bwMode="auto">
          <a:xfrm>
            <a:off x="503238" y="3470275"/>
            <a:ext cx="33988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b="1">
                <a:solidFill>
                  <a:srgbClr val="FFFF00"/>
                </a:solidFill>
              </a:rPr>
              <a:t>Hlavný servisný interval: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sk-SK" altLang="sk-SK" sz="1800">
                <a:solidFill>
                  <a:schemeClr val="bg1"/>
                </a:solidFill>
              </a:rPr>
              <a:t>pracovné dni 8:00 – 17:00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solidFill>
                <a:schemeClr val="bg1"/>
              </a:solidFill>
            </a:endParaRPr>
          </a:p>
        </p:txBody>
      </p:sp>
      <p:sp>
        <p:nvSpPr>
          <p:cNvPr id="74775" name="BlokTextu 37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POUŽÍVATEĽSKÁ PODPORA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400"/>
          </a:p>
        </p:txBody>
      </p:sp>
      <p:sp>
        <p:nvSpPr>
          <p:cNvPr id="75779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400"/>
          </a:p>
        </p:txBody>
      </p:sp>
      <p:sp>
        <p:nvSpPr>
          <p:cNvPr id="75780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400"/>
          </a:p>
        </p:txBody>
      </p:sp>
      <p:sp>
        <p:nvSpPr>
          <p:cNvPr id="75781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400"/>
          </a:p>
        </p:txBody>
      </p:sp>
      <p:sp>
        <p:nvSpPr>
          <p:cNvPr id="8" name="BlokTextu 7"/>
          <p:cNvSpPr txBox="1"/>
          <p:nvPr/>
        </p:nvSpPr>
        <p:spPr>
          <a:xfrm>
            <a:off x="34925" y="893763"/>
            <a:ext cx="9109075" cy="6124575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>
            <a:spAutoFit/>
          </a:bodyPr>
          <a:lstStyle/>
          <a:p>
            <a:pPr marL="228600" indent="-228600">
              <a:buFontTx/>
              <a:buAutoNum type="arabicParenR"/>
              <a:defRPr/>
            </a:pP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Voľne dostupné webové zdroje 	</a:t>
            </a:r>
            <a:r>
              <a:rPr lang="sk-SK" sz="1400" b="1" dirty="0">
                <a:solidFill>
                  <a:srgbClr val="FFFF00"/>
                </a:solidFill>
                <a:latin typeface="Arial" charset="0"/>
                <a:cs typeface="+mn-cs"/>
              </a:rPr>
              <a:t>	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2) </a:t>
            </a:r>
            <a:r>
              <a:rPr lang="sk-SK" sz="1400" b="1" dirty="0" err="1">
                <a:solidFill>
                  <a:srgbClr val="0000FF"/>
                </a:solidFill>
                <a:latin typeface="Arial" charset="0"/>
                <a:cs typeface="+mn-cs"/>
              </a:rPr>
              <a:t>E-zdroje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 dostupné cez CVTI SR</a:t>
            </a:r>
            <a:r>
              <a:rPr lang="sk-SK" sz="1400" dirty="0">
                <a:solidFill>
                  <a:srgbClr val="0000FF"/>
                </a:solidFill>
                <a:latin typeface="Arial" charset="0"/>
                <a:cs typeface="+mn-cs"/>
              </a:rPr>
              <a:t>	</a:t>
            </a:r>
            <a:endParaRPr lang="sk-SK" sz="1400" b="1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marL="712788">
              <a:tabLst>
                <a:tab pos="4848225" algn="l"/>
              </a:tabLst>
              <a:defRPr/>
            </a:pPr>
            <a:r>
              <a:rPr lang="sk-SK" sz="1400" b="1" dirty="0" err="1">
                <a:solidFill>
                  <a:srgbClr val="0000FF"/>
                </a:solidFill>
                <a:latin typeface="Arial" charset="0"/>
                <a:cs typeface="+mn-cs"/>
                <a:hlinkClick r:id="rId3"/>
              </a:rPr>
              <a:t>www.mathworks.com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	 </a:t>
            </a:r>
            <a:r>
              <a:rPr lang="sk-SK" sz="1400" b="1" dirty="0" err="1">
                <a:solidFill>
                  <a:srgbClr val="0000FF"/>
                </a:solidFill>
                <a:latin typeface="Arial" charset="0"/>
                <a:cs typeface="+mn-cs"/>
                <a:hlinkClick r:id="rId4"/>
              </a:rPr>
              <a:t>ezproxy.cvtisr.sk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 </a:t>
            </a:r>
          </a:p>
          <a:p>
            <a:pPr marL="712788">
              <a:tabLst>
                <a:tab pos="4848225" algn="l"/>
              </a:tabLst>
              <a:defRPr/>
            </a:pPr>
            <a:r>
              <a:rPr lang="sk-SK" sz="1400" b="1" dirty="0" err="1">
                <a:solidFill>
                  <a:srgbClr val="0000FF"/>
                </a:solidFill>
                <a:latin typeface="Arial" charset="0"/>
                <a:cs typeface="+mn-cs"/>
                <a:hlinkClick r:id="rId5"/>
              </a:rPr>
              <a:t>www.humusoft.com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	</a:t>
            </a: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  <a:hlinkClick r:id="rId6"/>
              </a:rPr>
              <a:t> </a:t>
            </a:r>
            <a:r>
              <a:rPr lang="sk-SK" sz="1400" b="1" dirty="0" err="1">
                <a:solidFill>
                  <a:schemeClr val="bg1"/>
                </a:solidFill>
                <a:latin typeface="Arial" charset="0"/>
                <a:cs typeface="+mn-cs"/>
                <a:hlinkClick r:id="rId7"/>
              </a:rPr>
              <a:t>www.crzp.sk</a:t>
            </a: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</a:rPr>
              <a:t>  </a:t>
            </a:r>
            <a:endParaRPr lang="sk-SK" sz="1400" b="1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marL="712788">
              <a:defRPr/>
            </a:pPr>
            <a:r>
              <a:rPr lang="sk-SK" sz="1400" b="1" dirty="0" err="1">
                <a:solidFill>
                  <a:srgbClr val="0000FF"/>
                </a:solidFill>
                <a:latin typeface="Arial" charset="0"/>
                <a:cs typeface="+mn-cs"/>
                <a:hlinkClick r:id="rId8"/>
              </a:rPr>
              <a:t>www.matlab.sk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				</a:t>
            </a:r>
          </a:p>
          <a:p>
            <a:pPr marL="712788">
              <a:tabLst>
                <a:tab pos="4572000" algn="l"/>
              </a:tabLst>
              <a:defRPr/>
            </a:pPr>
            <a:r>
              <a:rPr lang="sk-SK" sz="1400" b="1" dirty="0" err="1">
                <a:solidFill>
                  <a:srgbClr val="0000FF"/>
                </a:solidFill>
                <a:latin typeface="Arial" charset="0"/>
                <a:cs typeface="+mn-cs"/>
                <a:hlinkClick r:id="rId9"/>
              </a:rPr>
              <a:t>books.google.com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	 3) Knihy a publikácie z fondu CVTI SR</a:t>
            </a:r>
          </a:p>
          <a:p>
            <a:pPr>
              <a:tabLst>
                <a:tab pos="4848225" algn="l"/>
              </a:tabLst>
              <a:defRPr/>
            </a:pP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</a:rPr>
              <a:t>	</a:t>
            </a:r>
            <a:r>
              <a:rPr lang="sk-SK" sz="14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sk-SK" sz="1400" dirty="0" err="1">
                <a:solidFill>
                  <a:srgbClr val="FF00FF"/>
                </a:solidFill>
                <a:latin typeface="Arial" charset="0"/>
                <a:cs typeface="+mn-cs"/>
              </a:rPr>
              <a:t>Online</a:t>
            </a:r>
            <a:r>
              <a:rPr lang="sk-SK" sz="14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sk-SK" sz="1400" b="1" dirty="0" err="1">
                <a:solidFill>
                  <a:schemeClr val="bg1"/>
                </a:solidFill>
                <a:latin typeface="Arial" charset="0"/>
                <a:cs typeface="+mn-cs"/>
                <a:hlinkClick r:id="rId10"/>
              </a:rPr>
              <a:t>katalog.cvtisr.sk</a:t>
            </a: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  <a:hlinkClick r:id="rId10"/>
              </a:rPr>
              <a:t> </a:t>
            </a: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</a:rPr>
              <a:t/>
            </a:r>
            <a:b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</a:rPr>
            </a:b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</a:rPr>
              <a:t>	</a:t>
            </a:r>
            <a:r>
              <a:rPr lang="en-US" sz="1400" dirty="0">
                <a:solidFill>
                  <a:srgbClr val="0000FF"/>
                </a:solidFill>
                <a:latin typeface="Arial" charset="0"/>
                <a:cs typeface="+mn-cs"/>
              </a:rPr>
              <a:t> [ v</a:t>
            </a:r>
            <a:r>
              <a:rPr lang="sk-SK" sz="1400" dirty="0">
                <a:solidFill>
                  <a:srgbClr val="0000FF"/>
                </a:solidFill>
                <a:latin typeface="Arial" charset="0"/>
                <a:cs typeface="+mn-cs"/>
              </a:rPr>
              <a:t>y</a:t>
            </a:r>
            <a:r>
              <a:rPr lang="en-US" sz="1400" dirty="0" err="1">
                <a:solidFill>
                  <a:srgbClr val="0000FF"/>
                </a:solidFill>
                <a:latin typeface="Arial" charset="0"/>
                <a:cs typeface="+mn-cs"/>
              </a:rPr>
              <a:t>staven</a:t>
            </a:r>
            <a:r>
              <a:rPr lang="sk-SK" sz="1400" dirty="0">
                <a:solidFill>
                  <a:srgbClr val="0000FF"/>
                </a:solidFill>
                <a:latin typeface="Arial" charset="0"/>
                <a:cs typeface="+mn-cs"/>
              </a:rPr>
              <a:t>é v ľavej časti sály</a:t>
            </a:r>
            <a:r>
              <a:rPr lang="en-US" sz="1400" dirty="0">
                <a:solidFill>
                  <a:srgbClr val="0000FF"/>
                </a:solidFill>
                <a:latin typeface="Arial" charset="0"/>
                <a:cs typeface="+mn-cs"/>
              </a:rPr>
              <a:t> ] </a:t>
            </a:r>
            <a:endParaRPr lang="sk-SK" sz="1400" b="1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>
              <a:tabLst>
                <a:tab pos="4848225" algn="l"/>
              </a:tabLst>
              <a:defRPr/>
            </a:pP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4) </a:t>
            </a:r>
            <a:r>
              <a:rPr lang="sk-SK" sz="1400" b="1" dirty="0" err="1">
                <a:solidFill>
                  <a:srgbClr val="0000FF"/>
                </a:solidFill>
                <a:latin typeface="Arial" charset="0"/>
                <a:cs typeface="+mn-cs"/>
              </a:rPr>
              <a:t>Webináre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	</a:t>
            </a:r>
            <a:endParaRPr lang="sk-SK" sz="14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marL="712788">
              <a:tabLst>
                <a:tab pos="4848225" algn="l"/>
              </a:tabLst>
              <a:defRPr/>
            </a:pP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1"/>
              </a:rPr>
              <a:t>Getting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1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1"/>
              </a:rPr>
              <a:t>Started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1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1"/>
              </a:rPr>
              <a:t>with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1"/>
              </a:rPr>
              <a:t> MATLAB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2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2"/>
              </a:rPr>
            </a:b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2"/>
              </a:rPr>
              <a:t>Webináre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2"/>
              </a:rPr>
              <a:t> firmy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2"/>
              </a:rPr>
              <a:t>Mathworks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2"/>
              </a:rPr>
              <a:t> v češtine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: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3" tooltip="Webový seminář si klade za cíl seznámit posluchače s možnostmi integrace výpočetního a vývojového prostředí MATLAB s programy a funkcemi vytvořenými v jazyce C/C++.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3" tooltip="Webový seminář si klade za cíl seznámit posluchače s možnostmi integrace výpočetního a vývojového prostředí MATLAB s programy a funkcemi vytvořenými v jazyce C/C++.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3" tooltip="Webový seminář si klade za cíl seznámit posluchače s možnostmi integrace výpočetního a vývojového prostředí MATLAB s programy a funkcemi vytvořenými v jazyce C/C++."/>
              </a:rPr>
              <a:t> MATLAB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3" tooltip="Webový seminář si klade za cíl seznámit posluchače s možnostmi integrace výpočetního a vývojového prostředí MATLAB s programy a funkcemi vytvořenými v jazyce C/C++."/>
              </a:rPr>
              <a:t>pro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3" tooltip="Webový seminář si klade za cíl seznámit posluchače s možnostmi integrace výpočetního a vývojového prostředí MATLAB s programy a funkcemi vytvořenými v jazyce C/C++.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3" tooltip="Webový seminář si klade za cíl seznámit posluchače s možnostmi integrace výpočetního a vývojového prostředí MATLAB s programy a funkcemi vytvořenými v jazyce C/C++."/>
              </a:rPr>
              <a:t>programátory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3" tooltip="Webový seminář si klade za cíl seznámit posluchače s možnostmi integrace výpočetního a vývojového prostředí MATLAB s programy a funkcemi vytvořenými v jazyce C/C++."/>
              </a:rPr>
              <a:t> C/C++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59:00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4" tooltip="Webový seminář si klade za cíl seznámit posluchače s možnostmi využití výpočetního prostředí MATLAB v biomedicíně, biomedicínském inženýrství a biologii."/>
              </a:rPr>
              <a:t>MATLAB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4" tooltip="Webový seminář si klade za cíl seznámit posluchače s možnostmi využití výpočetního prostředí MATLAB v biomedicíně, biomedicínském inženýrství a biologii."/>
              </a:rPr>
              <a:t>biomedicíně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38:00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  <a:t> MATLAB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  <a:t>ve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  <a:t> vývoji a využití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  <a:t>finančních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5" tooltip="MATLAB ve vývoji a využití finančních modelů"/>
              </a:rPr>
              <a:t>modelů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47:00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 Návrh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řídicích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systémů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pracujících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reálném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 čase: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case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6" tooltip="Návrh řídicích systémů pracujících v reálném čase: case study"/>
              </a:rPr>
              <a:t> study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69:00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7" tooltip="Webový seminář si klade za cíl seznámit posluchače s možnostmi provádění paralelních výpočtů v prostředí MATLAB.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7" tooltip="Webový seminář si klade za cíl seznámit posluchače s možnostmi provádění paralelních výpočtů v prostředí MATLAB.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7" tooltip="Webový seminář si klade za cíl seznámit posluchače s možnostmi provádění paralelních výpočtů v prostředí MATLAB."/>
              </a:rPr>
              <a:t> Paralelní výpočty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7" tooltip="Webový seminář si klade za cíl seznámit posluchače s možnostmi provádění paralelních výpočtů v prostředí MATLAB."/>
              </a:rPr>
              <a:t>MATLABu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43:00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Tipy a triky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při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řešení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optimalizačních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 úloh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8" tooltip="Webový seminář si klade za cíl seznámit posluchače s možnostmi využití výpočetního prostředí MATLAB při řešení optimalizačních úloh. Je zde předvedeno několik názorných příkladů, které představují různé typy optimalizačních problémů a možnosti jejich řeše"/>
              </a:rPr>
              <a:t>MATLABu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61:00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 Tvorba samostatných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aplikací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, internetových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aplikací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 a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doplňků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pro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19" tooltip="Overview of the MATLAB capabilities for application deployment."/>
              </a:rPr>
              <a:t> Microsoft Excel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75:40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  <a:t> Úvod do návrhu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  <a:t>řídicích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  <a:t>systémů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  <a:t>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0" tooltip="Seminář si klade za cíl seznámit posluchače s využitím výpočetního prostředí MATLAB a Simulink při návrhu řídicích systémů. Jsou zde představeny různé metody návrhu a naladění regulačních algoritmů včetně několika názorných příkladů."/>
              </a:rPr>
              <a:t>Simulinku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41:00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1" tooltip="Úvod do objektově orientovaného programovaní v MATLABu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1" tooltip="Úvod do objektově orientovaného programovaní v MATLABu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1" tooltip="Úvod do objektově orientovaného programovaní v MATLABu"/>
              </a:rPr>
              <a:t> Úvod do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1" tooltip="Úvod do objektově orientovaného programovaní v MATLABu"/>
              </a:rPr>
              <a:t>objektově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1" tooltip="Úvod do objektově orientovaného programovaní v MATLABu"/>
              </a:rPr>
              <a:t> orientovaného programovaní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1" tooltip="Úvod do objektově orientovaného programovaní v MATLABu"/>
              </a:rPr>
              <a:t>MATLABu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44:10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2" tooltip="Overview of the statistical analysis and visualization capabilities in the MATLAB product family.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2" tooltip="Overview of the statistical analysis and visualization capabilities in the MATLAB product family.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2" tooltip="Overview of the statistical analysis and visualization capabilities in the MATLAB product family."/>
              </a:rPr>
              <a:t> Úvod do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2" tooltip="Overview of the statistical analysis and visualization capabilities in the MATLAB product family."/>
              </a:rPr>
              <a:t>statistické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2" tooltip="Overview of the statistical analysis and visualization capabilities in the MATLAB product family."/>
              </a:rPr>
              <a:t> analýzy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2" tooltip="Overview of the statistical analysis and visualization capabilities in the MATLAB product family."/>
              </a:rPr>
              <a:t>MATLABu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58:09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Verifikace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,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Validace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 a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Testování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jako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součást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metody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Model-Based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3" tooltip="Verifikace, Validace a Testování jako součást metody Model-Based Design"/>
              </a:rPr>
              <a:t>Design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21:00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 Využití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nástrojů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 MATLAB a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Simulink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ve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výuce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 (dynamika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soustav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4" tooltip="Overview of the MATLAB and Simulink capabilities for teaching system dynamics."/>
              </a:rPr>
              <a:t>)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40:38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5" tooltip="Zpracování obrazu a videa v MATLABu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5" tooltip="Zpracování obrazu a videa v MATLABu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5" tooltip="Zpracování obrazu a videa v MATLABu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5" tooltip="Zpracování obrazu a videa v MATLABu"/>
              </a:rPr>
              <a:t>Zpracování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5" tooltip="Zpracování obrazu a videa v MATLABu"/>
              </a:rPr>
              <a:t> obrazu a videa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5" tooltip="Zpracování obrazu a videa v MATLABu"/>
              </a:rPr>
              <a:t>MATLABu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76:00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6" tooltip="Webový seminář si klade za cíl seznámit posluchače s možnostmi využití výpočetního prostředí MATLAB v oblasti analýzy signálu a návrhu digitálních filtrů. Je zde předvedeno několik názorných příkladů, které představují jak funkce příkazové řádky, tak přip"/>
              </a:rPr>
              <a:t/>
            </a:r>
            <a:b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6" tooltip="Webový seminář si klade za cíl seznámit posluchače s možnostmi využití výpočetního prostředí MATLAB v oblasti analýzy signálu a návrhu digitálních filtrů. Je zde předvedeno několik názorných příkladů, které představují jak funkce příkazové řádky, tak přip"/>
              </a:rPr>
            </a:b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6" tooltip="Webový seminář si klade za cíl seznámit posluchače s možnostmi využití výpočetního prostředí MATLAB v oblasti analýzy signálu a návrhu digitálních filtrů. Je zde předvedeno několik názorných příkladů, které představují jak funkce příkazové řádky, tak přip"/>
              </a:rPr>
              <a:t>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6" tooltip="Webový seminář si klade za cíl seznámit posluchače s možnostmi využití výpočetního prostředí MATLAB v oblasti analýzy signálu a návrhu digitálních filtrů. Je zde předvedeno několik názorných příkladů, které představují jak funkce příkazové řádky, tak přip"/>
              </a:rPr>
              <a:t>Zpracování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  <a:hlinkClick r:id="rId26" tooltip="Webový seminář si klade za cíl seznámit posluchače s možnostmi využití výpočetního prostředí MATLAB v oblasti analýzy signálu a návrhu digitálních filtrů. Je zde předvedeno několik názorných příkladů, které představují jak funkce příkazové řádky, tak přip"/>
              </a:rPr>
              <a:t> signálu v </a:t>
            </a:r>
            <a:r>
              <a:rPr lang="sk-SK" sz="1400" b="1" dirty="0" err="1">
                <a:solidFill>
                  <a:srgbClr val="FFFFFF"/>
                </a:solidFill>
                <a:latin typeface="Arial" charset="0"/>
                <a:cs typeface="+mn-cs"/>
                <a:hlinkClick r:id="rId26" tooltip="Webový seminář si klade za cíl seznámit posluchače s možnostmi využití výpočetního prostředí MATLAB v oblasti analýzy signálu a návrhu digitálních filtrů. Je zde předvedeno několik názorných příkladů, které představují jak funkce příkazové řádky, tak přip"/>
              </a:rPr>
              <a:t>MATLABu</a:t>
            </a:r>
            <a:r>
              <a:rPr lang="sk-SK" sz="14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sk-SK" sz="1400" b="1" dirty="0">
                <a:solidFill>
                  <a:srgbClr val="0000FF"/>
                </a:solidFill>
                <a:latin typeface="Arial" charset="0"/>
                <a:cs typeface="+mn-cs"/>
              </a:rPr>
              <a:t>54:00</a:t>
            </a:r>
            <a:r>
              <a:rPr lang="sk-SK" sz="1400" dirty="0">
                <a:solidFill>
                  <a:schemeClr val="bg1"/>
                </a:solidFill>
                <a:latin typeface="Arial" charset="0"/>
                <a:cs typeface="+mn-cs"/>
              </a:rPr>
              <a:t/>
            </a:r>
            <a:br>
              <a:rPr lang="sk-SK" sz="1400" dirty="0">
                <a:solidFill>
                  <a:schemeClr val="bg1"/>
                </a:solidFill>
                <a:latin typeface="Arial" charset="0"/>
                <a:cs typeface="+mn-cs"/>
              </a:rPr>
            </a:br>
            <a:endParaRPr lang="sk-SK" sz="1400" b="1" dirty="0">
              <a:solidFill>
                <a:schemeClr val="bg1"/>
              </a:solidFill>
              <a:latin typeface="Arial" charset="0"/>
              <a:cs typeface="+mn-cs"/>
              <a:hlinkClick r:id="rId27"/>
            </a:endParaRPr>
          </a:p>
          <a:p>
            <a:pPr marL="712788">
              <a:tabLst>
                <a:tab pos="4848225" algn="l"/>
              </a:tabLst>
              <a:defRPr/>
            </a:pP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  <a:hlinkClick r:id="rId27"/>
              </a:rPr>
              <a:t> </a:t>
            </a:r>
            <a:r>
              <a:rPr lang="sk-SK" sz="1400" b="1" dirty="0" err="1">
                <a:solidFill>
                  <a:schemeClr val="bg1"/>
                </a:solidFill>
                <a:latin typeface="Arial" charset="0"/>
                <a:cs typeface="+mn-cs"/>
                <a:hlinkClick r:id="rId27"/>
              </a:rPr>
              <a:t>Infonews</a:t>
            </a:r>
            <a:r>
              <a:rPr lang="sk-SK" sz="1400" b="1" dirty="0">
                <a:solidFill>
                  <a:schemeClr val="bg1"/>
                </a:solidFill>
                <a:latin typeface="Arial" charset="0"/>
                <a:cs typeface="+mn-cs"/>
                <a:hlinkClick r:id="rId27"/>
              </a:rPr>
              <a:t> firmy </a:t>
            </a:r>
            <a:r>
              <a:rPr lang="sk-SK" sz="1400" b="1" dirty="0" err="1">
                <a:solidFill>
                  <a:schemeClr val="bg1"/>
                </a:solidFill>
                <a:latin typeface="Arial" charset="0"/>
                <a:cs typeface="+mn-cs"/>
                <a:hlinkClick r:id="rId27"/>
              </a:rPr>
              <a:t>Humusoft</a:t>
            </a:r>
            <a:r>
              <a:rPr lang="sk-SK" sz="14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sk-SK" sz="1400" dirty="0">
                <a:solidFill>
                  <a:srgbClr val="0000FF"/>
                </a:solidFill>
                <a:latin typeface="Arial" charset="0"/>
                <a:cs typeface="+mn-cs"/>
              </a:rPr>
              <a:t>na </a:t>
            </a:r>
            <a:r>
              <a:rPr lang="sk-SK" sz="1400" dirty="0" err="1">
                <a:solidFill>
                  <a:srgbClr val="0000FF"/>
                </a:solidFill>
                <a:latin typeface="Arial" charset="0"/>
                <a:cs typeface="+mn-cs"/>
              </a:rPr>
              <a:t>Facebooku</a:t>
            </a:r>
            <a:endParaRPr lang="sk-SK" sz="14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>
              <a:tabLst>
                <a:tab pos="4848225" algn="l"/>
              </a:tabLst>
              <a:defRPr/>
            </a:pPr>
            <a:endParaRPr lang="sk-SK" sz="14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>
              <a:tabLst>
                <a:tab pos="4848225" algn="l"/>
              </a:tabLst>
              <a:defRPr/>
            </a:pPr>
            <a:endParaRPr lang="sk-SK" sz="1400" dirty="0">
              <a:solidFill>
                <a:srgbClr val="0000FF"/>
              </a:solidFill>
              <a:latin typeface="Arial" charset="0"/>
              <a:cs typeface="+mn-cs"/>
            </a:endParaRPr>
          </a:p>
        </p:txBody>
      </p:sp>
      <p:sp>
        <p:nvSpPr>
          <p:cNvPr id="75783" name="BlokTextu 8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LITERATÚRA, ODKAZY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obsahu 2"/>
          <p:cNvSpPr txBox="1">
            <a:spLocks/>
          </p:cNvSpPr>
          <p:nvPr/>
        </p:nvSpPr>
        <p:spPr bwMode="auto">
          <a:xfrm>
            <a:off x="457200" y="1592263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504950" indent="-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endParaRPr lang="sk-SK" altLang="sk-SK" sz="200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sk-SK" altLang="sk-SK" sz="20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sk-SK" altLang="sk-SK" sz="2000">
                <a:solidFill>
                  <a:srgbClr val="FFFF00"/>
                </a:solidFill>
              </a:rPr>
              <a:t>	Jan HOUŠKA</a:t>
            </a:r>
            <a:r>
              <a:rPr lang="sk-SK" altLang="sk-SK" sz="2000">
                <a:solidFill>
                  <a:schemeClr val="bg1"/>
                </a:solidFill>
              </a:rPr>
              <a:t>, HUMUSOFT s.r.o., Praha 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rgbClr val="FFFF00"/>
                </a:solidFill>
              </a:rPr>
              <a:t>	Martin FOLTIN</a:t>
            </a:r>
            <a:r>
              <a:rPr lang="sk-SK" altLang="sk-SK" sz="2000">
                <a:solidFill>
                  <a:schemeClr val="bg1"/>
                </a:solidFill>
              </a:rPr>
              <a:t>, HUMUSOFT s.r.o., Praha ,SK country 	manager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 lvl="2"/>
            <a:r>
              <a:rPr lang="sk-SK" altLang="sk-SK" sz="2000">
                <a:solidFill>
                  <a:schemeClr val="bg1"/>
                </a:solidFill>
              </a:rPr>
              <a:t>paralelizácia</a:t>
            </a:r>
          </a:p>
          <a:p>
            <a:pPr lvl="2"/>
            <a:r>
              <a:rPr lang="sk-SK" altLang="sk-SK" sz="2000">
                <a:solidFill>
                  <a:schemeClr val="bg1"/>
                </a:solidFill>
              </a:rPr>
              <a:t>benefity</a:t>
            </a:r>
          </a:p>
          <a:p>
            <a:pPr lvl="2"/>
            <a:r>
              <a:rPr lang="sk-SK" altLang="sk-SK" sz="2000">
                <a:solidFill>
                  <a:schemeClr val="bg1"/>
                </a:solidFill>
              </a:rPr>
              <a:t>perličky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</p:txBody>
      </p: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76804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6805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6806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76807" name="BlokTextu 9"/>
          <p:cNvSpPr txBox="1">
            <a:spLocks noChangeArrowheads="1"/>
          </p:cNvSpPr>
          <p:nvPr/>
        </p:nvSpPr>
        <p:spPr bwMode="auto">
          <a:xfrm>
            <a:off x="0" y="261938"/>
            <a:ext cx="9107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800" b="1">
                <a:solidFill>
                  <a:srgbClr val="FFFFFF"/>
                </a:solidFill>
              </a:rPr>
              <a:t>MATLAB – MOŽNOSTI VYUŽITIA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DC288013-04A7-43E2-A75A-518565F78B27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33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5195888" cy="534988"/>
          </a:xfrm>
        </p:spPr>
        <p:txBody>
          <a:bodyPr/>
          <a:lstStyle/>
          <a:p>
            <a:r>
              <a:rPr lang="cs-CZ" altLang="sk-SK" smtClean="0"/>
              <a:t>Co je MATLAB a Simulink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4475163" cy="5076825"/>
          </a:xfrm>
        </p:spPr>
        <p:txBody>
          <a:bodyPr/>
          <a:lstStyle/>
          <a:p>
            <a:r>
              <a:rPr lang="cs-CZ" altLang="sk-SK" smtClean="0"/>
              <a:t>MATLAB</a:t>
            </a:r>
          </a:p>
          <a:p>
            <a:pPr lvl="1"/>
            <a:r>
              <a:rPr lang="cs-CZ" altLang="sk-SK" smtClean="0"/>
              <a:t>Integrované prostředí pro vědeckotechnické výpočty</a:t>
            </a:r>
          </a:p>
          <a:p>
            <a:pPr lvl="1"/>
            <a:r>
              <a:rPr lang="cs-CZ" altLang="sk-SK" smtClean="0"/>
              <a:t>Grafické a výpočetní nástroje</a:t>
            </a:r>
          </a:p>
          <a:p>
            <a:pPr lvl="2"/>
            <a:r>
              <a:rPr lang="cs-CZ" altLang="sk-SK" smtClean="0"/>
              <a:t>Rychlé výpočetní jádro</a:t>
            </a:r>
          </a:p>
          <a:p>
            <a:pPr lvl="1"/>
            <a:r>
              <a:rPr lang="cs-CZ" altLang="sk-SK" smtClean="0"/>
              <a:t>Programovací jazyk 4. Generace</a:t>
            </a:r>
          </a:p>
          <a:p>
            <a:pPr lvl="1"/>
            <a:r>
              <a:rPr lang="cs-CZ" altLang="sk-SK" smtClean="0"/>
              <a:t>Grafická uživatelská rozhraní (GUI)</a:t>
            </a:r>
          </a:p>
          <a:p>
            <a:pPr lvl="1"/>
            <a:r>
              <a:rPr lang="cs-CZ" altLang="sk-SK" smtClean="0"/>
              <a:t>MATLAB je otevřený systém</a:t>
            </a:r>
          </a:p>
          <a:p>
            <a:r>
              <a:rPr lang="cs-CZ" altLang="sk-SK" smtClean="0"/>
              <a:t>Simulink</a:t>
            </a:r>
          </a:p>
          <a:p>
            <a:pPr lvl="1"/>
            <a:r>
              <a:rPr lang="cs-CZ" altLang="sk-SK" smtClean="0"/>
              <a:t>Nadstavba MATLABu</a:t>
            </a:r>
          </a:p>
          <a:p>
            <a:pPr lvl="1"/>
            <a:r>
              <a:rPr lang="cs-CZ" altLang="sk-SK" smtClean="0"/>
              <a:t>Modelování, simulace a analýza dynamických systémů</a:t>
            </a:r>
          </a:p>
          <a:p>
            <a:pPr lvl="1"/>
            <a:r>
              <a:rPr lang="cs-CZ" altLang="sk-SK" smtClean="0"/>
              <a:t>Prostředí blokových schémat</a:t>
            </a:r>
          </a:p>
          <a:p>
            <a:pPr lvl="2"/>
            <a:r>
              <a:rPr lang="cs-CZ" altLang="sk-SK" smtClean="0"/>
              <a:t>Prvky pro tvorbu diferenciálních a diferenčních rovnic</a:t>
            </a:r>
          </a:p>
          <a:p>
            <a:pPr lvl="1"/>
            <a:r>
              <a:rPr lang="cs-CZ" altLang="sk-SK" smtClean="0"/>
              <a:t>Platforma pro Model Based Design</a:t>
            </a:r>
          </a:p>
          <a:p>
            <a:r>
              <a:rPr lang="cs-CZ" altLang="sk-SK" smtClean="0"/>
              <a:t>Toolboxy</a:t>
            </a:r>
          </a:p>
        </p:txBody>
      </p:sp>
      <p:pic>
        <p:nvPicPr>
          <p:cNvPr id="904196" name="Picture 4" descr="MATLAB_desktop_light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39850"/>
            <a:ext cx="4071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95888" y="1052513"/>
            <a:ext cx="3792537" cy="5400675"/>
            <a:chOff x="3273" y="663"/>
            <a:chExt cx="2389" cy="3402"/>
          </a:xfrm>
        </p:grpSpPr>
        <p:pic>
          <p:nvPicPr>
            <p:cNvPr id="77843" name="Picture 6" descr="Simulink_Model_light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" y="663"/>
              <a:ext cx="1950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4" name="Picture 7" descr="Simulink_Browser_lightbl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" y="2182"/>
              <a:ext cx="1421" cy="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5" name="Picture 8" descr="Simulink_Scope_light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63"/>
              <a:ext cx="1168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4201" name="AutoShape 9"/>
          <p:cNvSpPr>
            <a:spLocks noChangeArrowheads="1"/>
          </p:cNvSpPr>
          <p:nvPr/>
        </p:nvSpPr>
        <p:spPr bwMode="auto">
          <a:xfrm>
            <a:off x="4932363" y="4143375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Návrh řídicích systémů</a:t>
            </a:r>
          </a:p>
        </p:txBody>
      </p:sp>
      <p:sp>
        <p:nvSpPr>
          <p:cNvPr id="904202" name="AutoShape 10"/>
          <p:cNvSpPr>
            <a:spLocks noChangeArrowheads="1"/>
          </p:cNvSpPr>
          <p:nvPr/>
        </p:nvSpPr>
        <p:spPr bwMode="auto">
          <a:xfrm>
            <a:off x="4932363" y="1552575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Zpracování signálu a komunikace</a:t>
            </a:r>
          </a:p>
        </p:txBody>
      </p:sp>
      <p:sp>
        <p:nvSpPr>
          <p:cNvPr id="904203" name="AutoShape 11"/>
          <p:cNvSpPr>
            <a:spLocks noChangeArrowheads="1"/>
          </p:cNvSpPr>
          <p:nvPr/>
        </p:nvSpPr>
        <p:spPr bwMode="auto">
          <a:xfrm>
            <a:off x="4932363" y="1984375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Zpracování obrazu</a:t>
            </a:r>
          </a:p>
        </p:txBody>
      </p:sp>
      <p:sp>
        <p:nvSpPr>
          <p:cNvPr id="904204" name="AutoShape 12"/>
          <p:cNvSpPr>
            <a:spLocks noChangeArrowheads="1"/>
          </p:cNvSpPr>
          <p:nvPr/>
        </p:nvSpPr>
        <p:spPr bwMode="auto">
          <a:xfrm>
            <a:off x="4932363" y="1120775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Statistika a optimalizace</a:t>
            </a:r>
          </a:p>
        </p:txBody>
      </p:sp>
      <p:sp>
        <p:nvSpPr>
          <p:cNvPr id="904205" name="AutoShape 13"/>
          <p:cNvSpPr>
            <a:spLocks noChangeArrowheads="1"/>
          </p:cNvSpPr>
          <p:nvPr/>
        </p:nvSpPr>
        <p:spPr bwMode="auto">
          <a:xfrm>
            <a:off x="4932363" y="5008563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Měření a testování</a:t>
            </a:r>
          </a:p>
        </p:txBody>
      </p:sp>
      <p:sp>
        <p:nvSpPr>
          <p:cNvPr id="904206" name="AutoShape 14"/>
          <p:cNvSpPr>
            <a:spLocks noChangeArrowheads="1"/>
          </p:cNvSpPr>
          <p:nvPr/>
        </p:nvSpPr>
        <p:spPr bwMode="auto">
          <a:xfrm>
            <a:off x="4932363" y="2416175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Finanční analýza</a:t>
            </a:r>
          </a:p>
        </p:txBody>
      </p:sp>
      <p:sp>
        <p:nvSpPr>
          <p:cNvPr id="904207" name="AutoShape 15"/>
          <p:cNvSpPr>
            <a:spLocks noChangeArrowheads="1"/>
          </p:cNvSpPr>
          <p:nvPr/>
        </p:nvSpPr>
        <p:spPr bwMode="auto">
          <a:xfrm>
            <a:off x="4932363" y="3281363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Neuronové sítě, fuzzy</a:t>
            </a:r>
          </a:p>
        </p:txBody>
      </p:sp>
      <p:sp>
        <p:nvSpPr>
          <p:cNvPr id="904208" name="AutoShape 16"/>
          <p:cNvSpPr>
            <a:spLocks noChangeArrowheads="1"/>
          </p:cNvSpPr>
          <p:nvPr/>
        </p:nvSpPr>
        <p:spPr bwMode="auto">
          <a:xfrm>
            <a:off x="4932363" y="2849563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Výpočetní biologie</a:t>
            </a:r>
          </a:p>
        </p:txBody>
      </p:sp>
      <p:sp>
        <p:nvSpPr>
          <p:cNvPr id="904209" name="AutoShape 17"/>
          <p:cNvSpPr>
            <a:spLocks noChangeArrowheads="1"/>
          </p:cNvSpPr>
          <p:nvPr/>
        </p:nvSpPr>
        <p:spPr bwMode="auto">
          <a:xfrm>
            <a:off x="4932363" y="5440363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Tvorba aplikací</a:t>
            </a:r>
          </a:p>
        </p:txBody>
      </p:sp>
      <p:sp>
        <p:nvSpPr>
          <p:cNvPr id="904210" name="AutoShape 18"/>
          <p:cNvSpPr>
            <a:spLocks noChangeArrowheads="1"/>
          </p:cNvSpPr>
          <p:nvPr/>
        </p:nvSpPr>
        <p:spPr bwMode="auto">
          <a:xfrm>
            <a:off x="4932363" y="3711575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Modelování fyzikálních soustav</a:t>
            </a:r>
          </a:p>
        </p:txBody>
      </p:sp>
      <p:sp>
        <p:nvSpPr>
          <p:cNvPr id="904211" name="AutoShape 19"/>
          <p:cNvSpPr>
            <a:spLocks noChangeArrowheads="1"/>
          </p:cNvSpPr>
          <p:nvPr/>
        </p:nvSpPr>
        <p:spPr bwMode="auto">
          <a:xfrm>
            <a:off x="4932363" y="4575175"/>
            <a:ext cx="4032250" cy="381000"/>
          </a:xfrm>
          <a:prstGeom prst="flowChartAlternateProcess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Systémy diskrétních událostí</a:t>
            </a:r>
          </a:p>
        </p:txBody>
      </p:sp>
      <p:sp>
        <p:nvSpPr>
          <p:cNvPr id="904212" name="AutoShape 20"/>
          <p:cNvSpPr>
            <a:spLocks noChangeArrowheads="1"/>
          </p:cNvSpPr>
          <p:nvPr/>
        </p:nvSpPr>
        <p:spPr bwMode="auto">
          <a:xfrm>
            <a:off x="4932363" y="5872163"/>
            <a:ext cx="4033837" cy="381000"/>
          </a:xfrm>
          <a:prstGeom prst="flowChartAlternateProcess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>
                <a:solidFill>
                  <a:srgbClr val="000000"/>
                </a:solidFill>
              </a:rPr>
              <a:t>Generování kódu (RT a embedded)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04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0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4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4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0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0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0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0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0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  <p:bldP spid="904201" grpId="0" animBg="1"/>
      <p:bldP spid="904202" grpId="0" animBg="1"/>
      <p:bldP spid="904203" grpId="0" animBg="1"/>
      <p:bldP spid="904204" grpId="0" animBg="1"/>
      <p:bldP spid="904205" grpId="0" animBg="1"/>
      <p:bldP spid="904206" grpId="0" animBg="1"/>
      <p:bldP spid="904207" grpId="0" animBg="1"/>
      <p:bldP spid="904208" grpId="0" animBg="1"/>
      <p:bldP spid="904209" grpId="0" animBg="1"/>
      <p:bldP spid="904210" grpId="0" animBg="1"/>
      <p:bldP spid="904211" grpId="0" animBg="1"/>
      <p:bldP spid="9042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číslo snímku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513AECC-F1D3-430F-9BA2-6CA8373024B6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34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5627688" cy="534988"/>
          </a:xfrm>
        </p:spPr>
        <p:txBody>
          <a:bodyPr/>
          <a:lstStyle/>
          <a:p>
            <a:r>
              <a:rPr lang="cs-CZ" altLang="sk-SK" smtClean="0"/>
              <a:t>Struktura systému MATLAB</a:t>
            </a:r>
          </a:p>
        </p:txBody>
      </p:sp>
      <p:grpSp>
        <p:nvGrpSpPr>
          <p:cNvPr id="78852" name="Group 3"/>
          <p:cNvGrpSpPr>
            <a:grpSpLocks/>
          </p:cNvGrpSpPr>
          <p:nvPr/>
        </p:nvGrpSpPr>
        <p:grpSpPr bwMode="auto">
          <a:xfrm>
            <a:off x="2508250" y="5153025"/>
            <a:ext cx="6096000" cy="738188"/>
            <a:chOff x="1506" y="3640"/>
            <a:chExt cx="4160" cy="465"/>
          </a:xfrm>
        </p:grpSpPr>
        <p:sp>
          <p:nvSpPr>
            <p:cNvPr id="78873" name="Rectangle 4"/>
            <p:cNvSpPr>
              <a:spLocks noChangeArrowheads="1"/>
            </p:cNvSpPr>
            <p:nvPr/>
          </p:nvSpPr>
          <p:spPr bwMode="auto">
            <a:xfrm>
              <a:off x="1506" y="3712"/>
              <a:ext cx="4160" cy="30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l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anchor="ctr">
              <a:spAutoFit/>
              <a:flatTx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</a:pPr>
              <a:endParaRPr lang="cs-CZ" altLang="sk-SK" sz="2800">
                <a:solidFill>
                  <a:srgbClr val="FF9900"/>
                </a:solidFill>
              </a:endParaRPr>
            </a:p>
          </p:txBody>
        </p:sp>
        <p:sp>
          <p:nvSpPr>
            <p:cNvPr id="78874" name="Text Box 5"/>
            <p:cNvSpPr txBox="1">
              <a:spLocks noChangeArrowheads="1"/>
            </p:cNvSpPr>
            <p:nvPr/>
          </p:nvSpPr>
          <p:spPr bwMode="auto">
            <a:xfrm>
              <a:off x="2435" y="3640"/>
              <a:ext cx="228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2800">
                  <a:solidFill>
                    <a:srgbClr val="000000"/>
                  </a:solidFill>
                </a:rPr>
                <a:t>MATLAB</a:t>
              </a:r>
              <a:endParaRPr lang="cs-CZ" altLang="sk-SK" sz="1400">
                <a:solidFill>
                  <a:srgbClr val="0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>
                  <a:solidFill>
                    <a:srgbClr val="000000"/>
                  </a:solidFill>
                </a:rPr>
                <a:t>Výpočty, programování, vizualizace...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57713" y="3727450"/>
            <a:ext cx="4122737" cy="1554163"/>
            <a:chOff x="2903" y="2590"/>
            <a:chExt cx="2815" cy="1179"/>
          </a:xfrm>
        </p:grpSpPr>
        <p:sp>
          <p:nvSpPr>
            <p:cNvPr id="78870" name="Rectangle 7"/>
            <p:cNvSpPr>
              <a:spLocks noChangeArrowheads="1"/>
            </p:cNvSpPr>
            <p:nvPr/>
          </p:nvSpPr>
          <p:spPr bwMode="auto">
            <a:xfrm>
              <a:off x="3024" y="2738"/>
              <a:ext cx="2649" cy="3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Bottom"/>
              <a:lightRig rig="legacyFlat3" dir="l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anchor="ctr">
              <a:spAutoFit/>
              <a:flatTx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</a:pPr>
              <a:endParaRPr lang="cs-CZ" altLang="sk-SK" sz="2800">
                <a:solidFill>
                  <a:srgbClr val="FF9900"/>
                </a:solidFill>
              </a:endParaRPr>
            </a:p>
          </p:txBody>
        </p:sp>
        <p:sp>
          <p:nvSpPr>
            <p:cNvPr id="78871" name="Text Box 8"/>
            <p:cNvSpPr txBox="1">
              <a:spLocks noChangeArrowheads="1"/>
            </p:cNvSpPr>
            <p:nvPr/>
          </p:nvSpPr>
          <p:spPr bwMode="auto">
            <a:xfrm>
              <a:off x="2903" y="2590"/>
              <a:ext cx="2815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2800">
                  <a:solidFill>
                    <a:srgbClr val="000000"/>
                  </a:solidFill>
                </a:rPr>
                <a:t>Simulink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>
                  <a:solidFill>
                    <a:srgbClr val="000000"/>
                  </a:solidFill>
                </a:rPr>
                <a:t>Simulace a modelování dynamických systémů</a:t>
              </a:r>
            </a:p>
          </p:txBody>
        </p:sp>
        <p:sp>
          <p:nvSpPr>
            <p:cNvPr id="78872" name="Line 9"/>
            <p:cNvSpPr>
              <a:spLocks noChangeShapeType="1"/>
            </p:cNvSpPr>
            <p:nvPr/>
          </p:nvSpPr>
          <p:spPr bwMode="auto">
            <a:xfrm rot="-5400000">
              <a:off x="4067" y="3565"/>
              <a:ext cx="409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82850" y="2422525"/>
            <a:ext cx="1828800" cy="2859088"/>
            <a:chOff x="1694" y="1526"/>
            <a:chExt cx="1248" cy="1801"/>
          </a:xfrm>
        </p:grpSpPr>
        <p:sp>
          <p:nvSpPr>
            <p:cNvPr id="78867" name="Rectangle 11"/>
            <p:cNvSpPr>
              <a:spLocks noChangeArrowheads="1"/>
            </p:cNvSpPr>
            <p:nvPr/>
          </p:nvSpPr>
          <p:spPr bwMode="auto">
            <a:xfrm>
              <a:off x="1694" y="1526"/>
              <a:ext cx="1248" cy="1622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</a:pPr>
              <a:endParaRPr lang="cs-CZ" altLang="sk-SK" sz="2800">
                <a:solidFill>
                  <a:srgbClr val="FF9900"/>
                </a:solidFill>
              </a:endParaRPr>
            </a:p>
          </p:txBody>
        </p:sp>
        <p:sp>
          <p:nvSpPr>
            <p:cNvPr id="78868" name="Text Box 12"/>
            <p:cNvSpPr txBox="1">
              <a:spLocks noChangeArrowheads="1"/>
            </p:cNvSpPr>
            <p:nvPr/>
          </p:nvSpPr>
          <p:spPr bwMode="auto">
            <a:xfrm>
              <a:off x="1742" y="2421"/>
              <a:ext cx="120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2400">
                  <a:solidFill>
                    <a:srgbClr val="000000"/>
                  </a:solidFill>
                </a:rPr>
                <a:t>Toolboxy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(knihovny funkcí)</a:t>
              </a:r>
              <a:endParaRPr lang="cs-CZ" altLang="sk-SK" sz="2000" u="sng">
                <a:solidFill>
                  <a:srgbClr val="000000"/>
                </a:solidFill>
              </a:endParaRPr>
            </a:p>
          </p:txBody>
        </p:sp>
        <p:sp>
          <p:nvSpPr>
            <p:cNvPr id="78869" name="Line 13"/>
            <p:cNvSpPr>
              <a:spLocks noChangeShapeType="1"/>
            </p:cNvSpPr>
            <p:nvPr/>
          </p:nvSpPr>
          <p:spPr bwMode="auto">
            <a:xfrm rot="-5400000">
              <a:off x="2149" y="3159"/>
              <a:ext cx="337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306888" y="2420938"/>
            <a:ext cx="4294187" cy="1219200"/>
            <a:chOff x="2939" y="1525"/>
            <a:chExt cx="2931" cy="768"/>
          </a:xfrm>
        </p:grpSpPr>
        <p:sp>
          <p:nvSpPr>
            <p:cNvPr id="78864" name="Rectangle 15"/>
            <p:cNvSpPr>
              <a:spLocks noChangeAspect="1" noChangeArrowheads="1"/>
            </p:cNvSpPr>
            <p:nvPr/>
          </p:nvSpPr>
          <p:spPr bwMode="auto">
            <a:xfrm>
              <a:off x="2939" y="1525"/>
              <a:ext cx="2931" cy="5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</a:pPr>
              <a:endParaRPr lang="cs-CZ" altLang="sk-SK" sz="2800">
                <a:solidFill>
                  <a:srgbClr val="FF9900"/>
                </a:solidFill>
              </a:endParaRPr>
            </a:p>
          </p:txBody>
        </p:sp>
        <p:sp>
          <p:nvSpPr>
            <p:cNvPr id="78865" name="Text Box 16"/>
            <p:cNvSpPr txBox="1">
              <a:spLocks noChangeArrowheads="1"/>
            </p:cNvSpPr>
            <p:nvPr/>
          </p:nvSpPr>
          <p:spPr bwMode="auto">
            <a:xfrm>
              <a:off x="3829" y="1574"/>
              <a:ext cx="1332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2400">
                  <a:solidFill>
                    <a:srgbClr val="000000"/>
                  </a:solidFill>
                </a:rPr>
                <a:t>Blocksety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(knihovny bloků)</a:t>
              </a:r>
            </a:p>
          </p:txBody>
        </p:sp>
        <p:sp>
          <p:nvSpPr>
            <p:cNvPr id="78866" name="Line 17"/>
            <p:cNvSpPr>
              <a:spLocks noChangeShapeType="1"/>
            </p:cNvSpPr>
            <p:nvPr/>
          </p:nvSpPr>
          <p:spPr bwMode="auto">
            <a:xfrm rot="-5400000">
              <a:off x="4165" y="2134"/>
              <a:ext cx="319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494338" y="1196975"/>
            <a:ext cx="3217862" cy="2163763"/>
            <a:chOff x="3749" y="754"/>
            <a:chExt cx="2196" cy="1363"/>
          </a:xfrm>
        </p:grpSpPr>
        <p:sp>
          <p:nvSpPr>
            <p:cNvPr id="78861" name="Rectangle 19"/>
            <p:cNvSpPr>
              <a:spLocks noChangeArrowheads="1"/>
            </p:cNvSpPr>
            <p:nvPr/>
          </p:nvSpPr>
          <p:spPr bwMode="auto">
            <a:xfrm>
              <a:off x="3800" y="754"/>
              <a:ext cx="2070" cy="72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endParaRPr lang="cs-CZ" altLang="sk-SK" sz="2200">
                <a:solidFill>
                  <a:srgbClr val="FF9900"/>
                </a:solidFill>
              </a:endParaRPr>
            </a:p>
            <a:p>
              <a:pPr algn="ctr">
                <a:buSzTx/>
              </a:pPr>
              <a:endParaRPr lang="cs-CZ" altLang="sk-SK" sz="2800">
                <a:solidFill>
                  <a:srgbClr val="FF9900"/>
                </a:solidFill>
              </a:endParaRPr>
            </a:p>
          </p:txBody>
        </p:sp>
        <p:sp>
          <p:nvSpPr>
            <p:cNvPr id="78862" name="Rectangle 20"/>
            <p:cNvSpPr>
              <a:spLocks noChangeArrowheads="1"/>
            </p:cNvSpPr>
            <p:nvPr/>
          </p:nvSpPr>
          <p:spPr bwMode="auto">
            <a:xfrm>
              <a:off x="3749" y="863"/>
              <a:ext cx="21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buSzTx/>
                <a:buFontTx/>
                <a:buNone/>
              </a:pPr>
              <a:r>
                <a:rPr lang="cs-CZ" altLang="sk-SK" sz="2000">
                  <a:solidFill>
                    <a:srgbClr val="FFFFFF"/>
                  </a:solidFill>
                </a:rPr>
                <a:t>Aplikace v reálném čase,</a:t>
              </a:r>
            </a:p>
            <a:p>
              <a:pPr algn="ctr">
                <a:buSzTx/>
                <a:buFontTx/>
                <a:buNone/>
              </a:pPr>
              <a:r>
                <a:rPr lang="cs-CZ" altLang="sk-SK" sz="2000">
                  <a:solidFill>
                    <a:srgbClr val="FFFFFF"/>
                  </a:solidFill>
                  <a:sym typeface="Symbol" pitchFamily="18" charset="2"/>
                </a:rPr>
                <a:t>P, DSP, FPGA, PLC</a:t>
              </a:r>
            </a:p>
          </p:txBody>
        </p:sp>
        <p:sp>
          <p:nvSpPr>
            <p:cNvPr id="78863" name="Line 21"/>
            <p:cNvSpPr>
              <a:spLocks noChangeShapeType="1"/>
            </p:cNvSpPr>
            <p:nvPr/>
          </p:nvSpPr>
          <p:spPr bwMode="auto">
            <a:xfrm rot="412700" flipH="1" flipV="1">
              <a:off x="5380" y="1374"/>
              <a:ext cx="98" cy="743"/>
            </a:xfrm>
            <a:prstGeom prst="line">
              <a:avLst/>
            </a:prstGeom>
            <a:noFill/>
            <a:ln w="152400">
              <a:solidFill>
                <a:srgbClr val="99CCFF"/>
              </a:solidFill>
              <a:round/>
              <a:headEnd type="oval" w="med" len="med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82613" y="3108325"/>
            <a:ext cx="2190750" cy="2819400"/>
            <a:chOff x="398" y="1958"/>
            <a:chExt cx="1495" cy="1776"/>
          </a:xfrm>
        </p:grpSpPr>
        <p:sp>
          <p:nvSpPr>
            <p:cNvPr id="78858" name="Rectangle 23"/>
            <p:cNvSpPr>
              <a:spLocks noChangeArrowheads="1"/>
            </p:cNvSpPr>
            <p:nvPr/>
          </p:nvSpPr>
          <p:spPr bwMode="auto">
            <a:xfrm>
              <a:off x="398" y="1958"/>
              <a:ext cx="1248" cy="177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</a:pPr>
              <a:endParaRPr lang="cs-CZ" altLang="sk-SK" sz="2800">
                <a:solidFill>
                  <a:srgbClr val="FF9900"/>
                </a:solidFill>
              </a:endParaRPr>
            </a:p>
          </p:txBody>
        </p:sp>
        <p:sp>
          <p:nvSpPr>
            <p:cNvPr id="78859" name="Text Box 24"/>
            <p:cNvSpPr txBox="1">
              <a:spLocks noChangeArrowheads="1"/>
            </p:cNvSpPr>
            <p:nvPr/>
          </p:nvSpPr>
          <p:spPr bwMode="auto">
            <a:xfrm>
              <a:off x="398" y="2255"/>
              <a:ext cx="120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2000">
                  <a:solidFill>
                    <a:srgbClr val="000000"/>
                  </a:solidFill>
                </a:rPr>
                <a:t>Samostatně spustitelné aplikace</a:t>
              </a:r>
              <a:endParaRPr lang="cs-CZ" altLang="sk-SK" sz="2000" u="sng">
                <a:solidFill>
                  <a:srgbClr val="0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cs-CZ" altLang="sk-SK" sz="2000" u="sng">
                <a:solidFill>
                  <a:srgbClr val="000000"/>
                </a:solidFill>
              </a:endParaRPr>
            </a:p>
          </p:txBody>
        </p:sp>
        <p:sp>
          <p:nvSpPr>
            <p:cNvPr id="78860" name="Line 25"/>
            <p:cNvSpPr>
              <a:spLocks noChangeShapeType="1"/>
            </p:cNvSpPr>
            <p:nvPr/>
          </p:nvSpPr>
          <p:spPr bwMode="auto">
            <a:xfrm rot="170103" flipV="1">
              <a:off x="1350" y="3165"/>
              <a:ext cx="543" cy="28"/>
            </a:xfrm>
            <a:prstGeom prst="line">
              <a:avLst/>
            </a:prstGeom>
            <a:noFill/>
            <a:ln w="152400">
              <a:solidFill>
                <a:srgbClr val="99CCFF"/>
              </a:solidFill>
              <a:round/>
              <a:headEnd type="triangle" w="med" len="sm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k-SK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606614F-7A93-476D-8ED9-2BF0F611453E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35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175" y="476250"/>
            <a:ext cx="7910513" cy="534988"/>
          </a:xfrm>
        </p:spPr>
        <p:txBody>
          <a:bodyPr wrap="square"/>
          <a:lstStyle/>
          <a:p>
            <a:r>
              <a:rPr lang="cs-CZ" altLang="sk-SK" smtClean="0"/>
              <a:t>Přehled nadstaveb systému MATLAB</a:t>
            </a:r>
            <a:endParaRPr lang="en-US" altLang="sk-SK" smtClean="0"/>
          </a:p>
        </p:txBody>
      </p:sp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470025"/>
            <a:ext cx="66960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číslo snímku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CB679D1-4193-4F3B-9CAA-F1394B759056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36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4175" y="476250"/>
            <a:ext cx="6132513" cy="534988"/>
          </a:xfrm>
        </p:spPr>
        <p:txBody>
          <a:bodyPr wrap="square"/>
          <a:lstStyle/>
          <a:p>
            <a:r>
              <a:rPr lang="en-US" altLang="sk-SK" smtClean="0"/>
              <a:t>MATLAB </a:t>
            </a:r>
            <a:r>
              <a:rPr lang="cs-CZ" altLang="sk-SK" smtClean="0"/>
              <a:t>– </a:t>
            </a:r>
            <a:r>
              <a:rPr lang="en-US" altLang="sk-SK" smtClean="0"/>
              <a:t>Apli</a:t>
            </a:r>
            <a:r>
              <a:rPr lang="cs-CZ" altLang="sk-SK" smtClean="0"/>
              <a:t>kační oblasti</a:t>
            </a:r>
            <a:endParaRPr lang="en-US" altLang="sk-SK" sz="2400" i="1" smtClean="0"/>
          </a:p>
        </p:txBody>
      </p:sp>
      <p:grpSp>
        <p:nvGrpSpPr>
          <p:cNvPr id="80900" name="Group 3"/>
          <p:cNvGrpSpPr>
            <a:grpSpLocks/>
          </p:cNvGrpSpPr>
          <p:nvPr/>
        </p:nvGrpSpPr>
        <p:grpSpPr bwMode="auto">
          <a:xfrm>
            <a:off x="5635625" y="4797425"/>
            <a:ext cx="3251200" cy="1039813"/>
            <a:chOff x="3428" y="3436"/>
            <a:chExt cx="1948" cy="523"/>
          </a:xfrm>
        </p:grpSpPr>
        <p:sp>
          <p:nvSpPr>
            <p:cNvPr id="80920" name="Rectangle 4"/>
            <p:cNvSpPr>
              <a:spLocks noChangeArrowheads="1"/>
            </p:cNvSpPr>
            <p:nvPr/>
          </p:nvSpPr>
          <p:spPr bwMode="auto">
            <a:xfrm>
              <a:off x="3428" y="3779"/>
              <a:ext cx="19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4163" indent="-284163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None/>
              </a:pPr>
              <a:r>
                <a:rPr lang="en-US" altLang="sk-SK" sz="1400">
                  <a:solidFill>
                    <a:srgbClr val="000000"/>
                  </a:solidFill>
                </a:rPr>
                <a:t>Finan</a:t>
              </a:r>
              <a:r>
                <a:rPr lang="cs-CZ" altLang="sk-SK" sz="1400">
                  <a:solidFill>
                    <a:srgbClr val="000000"/>
                  </a:solidFill>
                </a:rPr>
                <a:t>ční analýzy a modelování</a:t>
              </a:r>
              <a:endParaRPr lang="en-US" altLang="sk-SK" sz="1400">
                <a:solidFill>
                  <a:srgbClr val="000000"/>
                </a:solidFill>
              </a:endParaRPr>
            </a:p>
          </p:txBody>
        </p:sp>
        <p:pic>
          <p:nvPicPr>
            <p:cNvPr id="33817" name="Picture 5" descr="Financial_Mai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80" y="3436"/>
              <a:ext cx="1841" cy="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0901" name="Group 6"/>
          <p:cNvGrpSpPr>
            <a:grpSpLocks/>
          </p:cNvGrpSpPr>
          <p:nvPr/>
        </p:nvGrpSpPr>
        <p:grpSpPr bwMode="auto">
          <a:xfrm>
            <a:off x="6034088" y="3357563"/>
            <a:ext cx="2925762" cy="1022350"/>
            <a:chOff x="3901" y="2457"/>
            <a:chExt cx="1668" cy="508"/>
          </a:xfrm>
        </p:grpSpPr>
        <p:sp>
          <p:nvSpPr>
            <p:cNvPr id="80918" name="Rectangle 7"/>
            <p:cNvSpPr>
              <a:spLocks noChangeArrowheads="1"/>
            </p:cNvSpPr>
            <p:nvPr/>
          </p:nvSpPr>
          <p:spPr bwMode="auto">
            <a:xfrm>
              <a:off x="3901" y="2812"/>
              <a:ext cx="166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4163" indent="-284163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None/>
              </a:pPr>
              <a:r>
                <a:rPr lang="en-US" altLang="sk-SK" sz="1400">
                  <a:solidFill>
                    <a:srgbClr val="000000"/>
                  </a:solidFill>
                </a:rPr>
                <a:t>Test</a:t>
              </a:r>
              <a:r>
                <a:rPr lang="cs-CZ" altLang="sk-SK" sz="1400">
                  <a:solidFill>
                    <a:srgbClr val="000000"/>
                  </a:solidFill>
                </a:rPr>
                <a:t>ování a měření</a:t>
              </a:r>
              <a:endParaRPr lang="en-US" altLang="sk-SK" sz="1400">
                <a:solidFill>
                  <a:srgbClr val="000000"/>
                </a:solidFill>
              </a:endParaRPr>
            </a:p>
          </p:txBody>
        </p:sp>
        <p:pic>
          <p:nvPicPr>
            <p:cNvPr id="33815" name="Picture 8" descr="TM_mai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14" y="2457"/>
              <a:ext cx="1644" cy="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0902" name="Group 9"/>
          <p:cNvGrpSpPr>
            <a:grpSpLocks/>
          </p:cNvGrpSpPr>
          <p:nvPr/>
        </p:nvGrpSpPr>
        <p:grpSpPr bwMode="auto">
          <a:xfrm>
            <a:off x="5222875" y="1844675"/>
            <a:ext cx="3921125" cy="1044575"/>
            <a:chOff x="3434" y="1481"/>
            <a:chExt cx="2326" cy="521"/>
          </a:xfrm>
        </p:grpSpPr>
        <p:sp>
          <p:nvSpPr>
            <p:cNvPr id="80916" name="Rectangle 10"/>
            <p:cNvSpPr>
              <a:spLocks noChangeArrowheads="1"/>
            </p:cNvSpPr>
            <p:nvPr/>
          </p:nvSpPr>
          <p:spPr bwMode="auto">
            <a:xfrm>
              <a:off x="3434" y="1827"/>
              <a:ext cx="232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4163" indent="-284163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None/>
              </a:pPr>
              <a:r>
                <a:rPr lang="cs-CZ" altLang="sk-SK" sz="1400">
                  <a:solidFill>
                    <a:srgbClr val="000000"/>
                  </a:solidFill>
                </a:rPr>
                <a:t>Zpracování signálu a komunikace</a:t>
              </a:r>
              <a:endParaRPr lang="en-US" altLang="sk-SK" sz="1400">
                <a:solidFill>
                  <a:srgbClr val="000000"/>
                </a:solidFill>
              </a:endParaRPr>
            </a:p>
          </p:txBody>
        </p:sp>
        <p:pic>
          <p:nvPicPr>
            <p:cNvPr id="33813" name="Picture 11" descr="SPC_mai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69" y="1481"/>
              <a:ext cx="1857" cy="3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0903" name="Group 12"/>
          <p:cNvGrpSpPr>
            <a:grpSpLocks/>
          </p:cNvGrpSpPr>
          <p:nvPr/>
        </p:nvGrpSpPr>
        <p:grpSpPr bwMode="auto">
          <a:xfrm>
            <a:off x="1581150" y="5373688"/>
            <a:ext cx="3543300" cy="1063625"/>
            <a:chOff x="815" y="3684"/>
            <a:chExt cx="2064" cy="517"/>
          </a:xfrm>
        </p:grpSpPr>
        <p:sp>
          <p:nvSpPr>
            <p:cNvPr id="80914" name="Rectangle 13"/>
            <p:cNvSpPr>
              <a:spLocks noChangeArrowheads="1"/>
            </p:cNvSpPr>
            <p:nvPr/>
          </p:nvSpPr>
          <p:spPr bwMode="auto">
            <a:xfrm>
              <a:off x="815" y="4023"/>
              <a:ext cx="20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4163" indent="-284163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None/>
              </a:pPr>
              <a:r>
                <a:rPr lang="cs-CZ" altLang="sk-SK" sz="1400">
                  <a:solidFill>
                    <a:srgbClr val="000000"/>
                  </a:solidFill>
                </a:rPr>
                <a:t>Návrhy řídicích systémů</a:t>
              </a:r>
              <a:endParaRPr lang="en-US" altLang="sk-SK" sz="1400">
                <a:solidFill>
                  <a:srgbClr val="000000"/>
                </a:solidFill>
              </a:endParaRPr>
            </a:p>
          </p:txBody>
        </p:sp>
        <p:pic>
          <p:nvPicPr>
            <p:cNvPr id="33811" name="Picture 14" descr="Control_mai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" y="3684"/>
              <a:ext cx="1839" cy="3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0904" name="Group 15"/>
          <p:cNvGrpSpPr>
            <a:grpSpLocks/>
          </p:cNvGrpSpPr>
          <p:nvPr/>
        </p:nvGrpSpPr>
        <p:grpSpPr bwMode="auto">
          <a:xfrm>
            <a:off x="252413" y="3933825"/>
            <a:ext cx="3084512" cy="1036638"/>
            <a:chOff x="184" y="2884"/>
            <a:chExt cx="1689" cy="483"/>
          </a:xfrm>
        </p:grpSpPr>
        <p:sp>
          <p:nvSpPr>
            <p:cNvPr id="80912" name="Rectangle 16"/>
            <p:cNvSpPr>
              <a:spLocks noChangeArrowheads="1"/>
            </p:cNvSpPr>
            <p:nvPr/>
          </p:nvSpPr>
          <p:spPr bwMode="auto">
            <a:xfrm>
              <a:off x="426" y="3198"/>
              <a:ext cx="120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4163" indent="-284163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None/>
              </a:pPr>
              <a:r>
                <a:rPr lang="cs-CZ" altLang="sk-SK" sz="1400">
                  <a:solidFill>
                    <a:srgbClr val="000000"/>
                  </a:solidFill>
                </a:rPr>
                <a:t>Zpracování obrazu</a:t>
              </a:r>
              <a:endParaRPr lang="en-US" altLang="sk-SK" sz="1400">
                <a:solidFill>
                  <a:srgbClr val="000000"/>
                </a:solidFill>
              </a:endParaRPr>
            </a:p>
          </p:txBody>
        </p:sp>
        <p:pic>
          <p:nvPicPr>
            <p:cNvPr id="33809" name="Picture 17" descr="IP_mai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4" y="2884"/>
              <a:ext cx="1689" cy="2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0905" name="Group 18"/>
          <p:cNvGrpSpPr>
            <a:grpSpLocks/>
          </p:cNvGrpSpPr>
          <p:nvPr/>
        </p:nvGrpSpPr>
        <p:grpSpPr bwMode="auto">
          <a:xfrm>
            <a:off x="184150" y="2565400"/>
            <a:ext cx="3103563" cy="1068388"/>
            <a:chOff x="172" y="2094"/>
            <a:chExt cx="1616" cy="477"/>
          </a:xfrm>
        </p:grpSpPr>
        <p:pic>
          <p:nvPicPr>
            <p:cNvPr id="33806" name="Picture 19" descr="CB_mai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2" y="2094"/>
              <a:ext cx="1616" cy="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0911" name="Rectangle 20"/>
            <p:cNvSpPr>
              <a:spLocks noChangeArrowheads="1"/>
            </p:cNvSpPr>
            <p:nvPr/>
          </p:nvSpPr>
          <p:spPr bwMode="auto">
            <a:xfrm>
              <a:off x="232" y="2396"/>
              <a:ext cx="149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4163" indent="-284163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None/>
              </a:pPr>
              <a:r>
                <a:rPr lang="cs-CZ" altLang="sk-SK" sz="1400">
                  <a:solidFill>
                    <a:srgbClr val="000000"/>
                  </a:solidFill>
                </a:rPr>
                <a:t>Výpočetní biologie</a:t>
              </a:r>
              <a:endParaRPr lang="en-US" altLang="sk-SK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80906" name="Group 21"/>
          <p:cNvGrpSpPr>
            <a:grpSpLocks/>
          </p:cNvGrpSpPr>
          <p:nvPr/>
        </p:nvGrpSpPr>
        <p:grpSpPr bwMode="auto">
          <a:xfrm>
            <a:off x="1581150" y="1268413"/>
            <a:ext cx="3130550" cy="1149350"/>
            <a:chOff x="1433" y="1346"/>
            <a:chExt cx="1619" cy="459"/>
          </a:xfrm>
        </p:grpSpPr>
        <p:sp>
          <p:nvSpPr>
            <p:cNvPr id="80908" name="Rectangle 22"/>
            <p:cNvSpPr>
              <a:spLocks noChangeArrowheads="1"/>
            </p:cNvSpPr>
            <p:nvPr/>
          </p:nvSpPr>
          <p:spPr bwMode="auto">
            <a:xfrm>
              <a:off x="1564" y="1644"/>
              <a:ext cx="135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4163" indent="-284163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None/>
              </a:pPr>
              <a:r>
                <a:rPr lang="en-US" altLang="sk-SK" sz="1400">
                  <a:solidFill>
                    <a:srgbClr val="000000"/>
                  </a:solidFill>
                </a:rPr>
                <a:t>Technic</a:t>
              </a:r>
              <a:r>
                <a:rPr lang="cs-CZ" altLang="sk-SK" sz="1400">
                  <a:solidFill>
                    <a:srgbClr val="000000"/>
                  </a:solidFill>
                </a:rPr>
                <a:t>ké výpočty</a:t>
              </a:r>
              <a:endParaRPr lang="en-US" altLang="sk-SK" sz="1400">
                <a:solidFill>
                  <a:srgbClr val="000000"/>
                </a:solidFill>
              </a:endParaRPr>
            </a:p>
          </p:txBody>
        </p:sp>
        <p:pic>
          <p:nvPicPr>
            <p:cNvPr id="33805" name="Picture 23" descr="TC_mai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33" y="1346"/>
              <a:ext cx="1619" cy="2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6" name="Picture 4" descr="L-Membrane_CMYK_Master_Sma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8375" y="2708275"/>
            <a:ext cx="2127250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127375"/>
            <a:ext cx="3665537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C6881C2-D05C-4A7F-A10E-4090546B9485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37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5695950" cy="534988"/>
          </a:xfrm>
        </p:spPr>
        <p:txBody>
          <a:bodyPr/>
          <a:lstStyle/>
          <a:p>
            <a:r>
              <a:rPr lang="cs-CZ" altLang="sk-SK" smtClean="0"/>
              <a:t>Vývoj algoritmů v MATLABu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4322763" cy="5254625"/>
          </a:xfrm>
        </p:spPr>
        <p:txBody>
          <a:bodyPr/>
          <a:lstStyle/>
          <a:p>
            <a:r>
              <a:rPr lang="cs-CZ" altLang="sk-SK" smtClean="0"/>
              <a:t>Tvorba programů a algoritmů</a:t>
            </a:r>
          </a:p>
          <a:p>
            <a:pPr lvl="1"/>
            <a:r>
              <a:rPr lang="cs-CZ" altLang="sk-SK" smtClean="0"/>
              <a:t>pokročilé datové typy</a:t>
            </a:r>
          </a:p>
          <a:p>
            <a:pPr lvl="2"/>
            <a:r>
              <a:rPr lang="cs-CZ" altLang="sk-SK" smtClean="0"/>
              <a:t>n-D pole, cell array, struktura, table</a:t>
            </a:r>
          </a:p>
          <a:p>
            <a:pPr lvl="1"/>
            <a:r>
              <a:rPr lang="cs-CZ" altLang="sk-SK" smtClean="0"/>
              <a:t>základní programové elementy</a:t>
            </a:r>
          </a:p>
          <a:p>
            <a:pPr lvl="2"/>
            <a:r>
              <a:rPr lang="cs-CZ" altLang="sk-SK" smtClean="0"/>
              <a:t>přiřazovací příkaz, relační operátory, ... </a:t>
            </a:r>
          </a:p>
          <a:p>
            <a:pPr lvl="1"/>
            <a:r>
              <a:rPr lang="cs-CZ" altLang="sk-SK" smtClean="0"/>
              <a:t>řízení toku programu</a:t>
            </a:r>
          </a:p>
          <a:p>
            <a:pPr lvl="2"/>
            <a:r>
              <a:rPr lang="cs-CZ" altLang="sk-SK" smtClean="0"/>
              <a:t>podmíněný příkaz: if, switch</a:t>
            </a:r>
          </a:p>
          <a:p>
            <a:pPr lvl="2"/>
            <a:r>
              <a:rPr lang="cs-CZ" altLang="sk-SK" smtClean="0"/>
              <a:t>cyklus: for, while</a:t>
            </a:r>
          </a:p>
          <a:p>
            <a:pPr lvl="1"/>
            <a:r>
              <a:rPr lang="cs-CZ" altLang="sk-SK" smtClean="0"/>
              <a:t>uživatelské programové celky</a:t>
            </a:r>
          </a:p>
          <a:p>
            <a:pPr lvl="2"/>
            <a:r>
              <a:rPr lang="cs-CZ" altLang="sk-SK" smtClean="0"/>
              <a:t>skripty</a:t>
            </a:r>
          </a:p>
          <a:p>
            <a:pPr lvl="2"/>
            <a:r>
              <a:rPr lang="cs-CZ" altLang="sk-SK" smtClean="0"/>
              <a:t>funkce</a:t>
            </a:r>
          </a:p>
          <a:p>
            <a:pPr lvl="1"/>
            <a:r>
              <a:rPr lang="cs-CZ" altLang="sk-SK" smtClean="0"/>
              <a:t>objektově orientované programování</a:t>
            </a:r>
          </a:p>
          <a:p>
            <a:r>
              <a:rPr lang="cs-CZ" altLang="sk-SK" smtClean="0"/>
              <a:t>Nástroje pro ladění programu</a:t>
            </a:r>
          </a:p>
          <a:p>
            <a:pPr lvl="1"/>
            <a:r>
              <a:rPr lang="cs-CZ" altLang="sk-SK" smtClean="0"/>
              <a:t>debugger</a:t>
            </a:r>
          </a:p>
          <a:p>
            <a:pPr lvl="1"/>
            <a:r>
              <a:rPr lang="cs-CZ" altLang="sk-SK" smtClean="0"/>
              <a:t>code analyzer</a:t>
            </a:r>
          </a:p>
          <a:p>
            <a:pPr lvl="1"/>
            <a:r>
              <a:rPr lang="cs-CZ" altLang="sk-SK" smtClean="0"/>
              <a:t>profiler</a:t>
            </a: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710113"/>
            <a:ext cx="340518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112838"/>
            <a:ext cx="33226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63550"/>
            <a:ext cx="25114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CC2EBA4D-3E50-4A3A-A970-EF0081244801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38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6627813" cy="534988"/>
          </a:xfrm>
        </p:spPr>
        <p:txBody>
          <a:bodyPr/>
          <a:lstStyle/>
          <a:p>
            <a:r>
              <a:rPr lang="cs-CZ" altLang="sk-SK" smtClean="0"/>
              <a:t>Grafika a vizualizace v MATLABu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4189413" cy="5038725"/>
          </a:xfrm>
        </p:spPr>
        <p:txBody>
          <a:bodyPr/>
          <a:lstStyle/>
          <a:p>
            <a:r>
              <a:rPr lang="cs-CZ" altLang="sk-SK" smtClean="0"/>
              <a:t>Typy grafů</a:t>
            </a:r>
          </a:p>
          <a:p>
            <a:pPr lvl="1"/>
            <a:r>
              <a:rPr lang="cs-CZ" altLang="sk-SK" smtClean="0"/>
              <a:t>2D</a:t>
            </a:r>
          </a:p>
          <a:p>
            <a:pPr lvl="2"/>
            <a:r>
              <a:rPr lang="cs-CZ" altLang="sk-SK" smtClean="0"/>
              <a:t>čárové spojnicové grafy</a:t>
            </a:r>
          </a:p>
          <a:p>
            <a:pPr lvl="2"/>
            <a:r>
              <a:rPr lang="cs-CZ" altLang="sk-SK" smtClean="0"/>
              <a:t>schodové grafy</a:t>
            </a:r>
          </a:p>
          <a:p>
            <a:pPr lvl="2"/>
            <a:r>
              <a:rPr lang="cs-CZ" altLang="sk-SK" smtClean="0"/>
              <a:t>bodové grafy</a:t>
            </a:r>
          </a:p>
          <a:p>
            <a:pPr lvl="2"/>
            <a:r>
              <a:rPr lang="cs-CZ" altLang="sk-SK" smtClean="0"/>
              <a:t>sloupcové grafy</a:t>
            </a:r>
          </a:p>
          <a:p>
            <a:pPr lvl="1"/>
            <a:r>
              <a:rPr lang="cs-CZ" altLang="sk-SK" smtClean="0"/>
              <a:t>3D</a:t>
            </a:r>
          </a:p>
          <a:p>
            <a:pPr lvl="2"/>
            <a:r>
              <a:rPr lang="cs-CZ" altLang="sk-SK" smtClean="0"/>
              <a:t>čárové grafy v prostoru</a:t>
            </a:r>
          </a:p>
          <a:p>
            <a:pPr lvl="2"/>
            <a:r>
              <a:rPr lang="cs-CZ" altLang="sk-SK" smtClean="0"/>
              <a:t>plošné grafy</a:t>
            </a:r>
          </a:p>
          <a:p>
            <a:pPr lvl="1"/>
            <a:r>
              <a:rPr lang="cs-CZ" altLang="sk-SK" smtClean="0"/>
              <a:t>objemové</a:t>
            </a:r>
          </a:p>
          <a:p>
            <a:pPr lvl="2"/>
            <a:r>
              <a:rPr lang="cs-CZ" altLang="sk-SK" smtClean="0"/>
              <a:t>vizualizace hodnot veličin v objemu</a:t>
            </a:r>
          </a:p>
          <a:p>
            <a:pPr lvl="2"/>
            <a:r>
              <a:rPr lang="cs-CZ" altLang="sk-SK" smtClean="0"/>
              <a:t>vizualizace vektorů veličin v objemu</a:t>
            </a:r>
          </a:p>
          <a:p>
            <a:r>
              <a:rPr lang="cs-CZ" altLang="sk-SK" smtClean="0"/>
              <a:t>Systém Handle Graphics</a:t>
            </a:r>
          </a:p>
          <a:p>
            <a:pPr lvl="1"/>
            <a:r>
              <a:rPr lang="cs-CZ" altLang="sk-SK" smtClean="0"/>
              <a:t>všechny grafické prvky jsou objekty s definovanými vlastnostmi</a:t>
            </a:r>
          </a:p>
          <a:p>
            <a:pPr lvl="1"/>
            <a:r>
              <a:rPr lang="cs-CZ" altLang="sk-SK" smtClean="0"/>
              <a:t>vlastnosti jsou přístupné přes identifikátor objektu, tzv. handle</a:t>
            </a:r>
          </a:p>
        </p:txBody>
      </p:sp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133600"/>
            <a:ext cx="22574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257675"/>
            <a:ext cx="2462213" cy="200025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411288"/>
            <a:ext cx="1717675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114675"/>
            <a:ext cx="163671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981075"/>
            <a:ext cx="12668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8D972DD-EFAD-4A30-9B00-F83ED0DFC90E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39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6965950" cy="534988"/>
          </a:xfrm>
        </p:spPr>
        <p:txBody>
          <a:bodyPr/>
          <a:lstStyle/>
          <a:p>
            <a:r>
              <a:rPr lang="cs-CZ" altLang="sk-SK" smtClean="0"/>
              <a:t>Matematické výpočty a analýza dat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8375650" cy="5254625"/>
          </a:xfrm>
        </p:spPr>
        <p:txBody>
          <a:bodyPr/>
          <a:lstStyle/>
          <a:p>
            <a:r>
              <a:rPr lang="cs-CZ" altLang="sk-SK" smtClean="0"/>
              <a:t>Statistické výpočty a pravděpodobnost</a:t>
            </a:r>
          </a:p>
          <a:p>
            <a:pPr lvl="1"/>
            <a:r>
              <a:rPr lang="cs-CZ" altLang="sk-SK" smtClean="0"/>
              <a:t>deskriptivní statistika, pravděpodobnost</a:t>
            </a:r>
          </a:p>
          <a:p>
            <a:pPr lvl="1"/>
            <a:r>
              <a:rPr lang="cs-CZ" altLang="sk-SK" smtClean="0"/>
              <a:t>analýza rozptylu, testy hypotéz</a:t>
            </a:r>
          </a:p>
          <a:p>
            <a:pPr lvl="1"/>
            <a:r>
              <a:rPr lang="cs-CZ" altLang="sk-SK" smtClean="0"/>
              <a:t>regresní analýza, klasifikace, ...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Statistics Toolbox</a:t>
            </a:r>
          </a:p>
          <a:p>
            <a:r>
              <a:rPr lang="cs-CZ" altLang="sk-SK" smtClean="0"/>
              <a:t>Prokládání křivek</a:t>
            </a:r>
          </a:p>
          <a:p>
            <a:pPr lvl="1"/>
            <a:r>
              <a:rPr lang="cs-CZ" altLang="sk-SK" smtClean="0"/>
              <a:t>prokládání dat křivkami a plochami</a:t>
            </a:r>
          </a:p>
          <a:p>
            <a:pPr lvl="1"/>
            <a:r>
              <a:rPr lang="cs-CZ" altLang="sk-SK" smtClean="0"/>
              <a:t>knihovna připravených modelů, vlastní modely</a:t>
            </a:r>
          </a:p>
          <a:p>
            <a:pPr lvl="2"/>
            <a:r>
              <a:rPr lang="cs-CZ" altLang="sk-SK" smtClean="0"/>
              <a:t>parametrické, neparametrické, spline</a:t>
            </a:r>
          </a:p>
          <a:p>
            <a:pPr lvl="1"/>
            <a:r>
              <a:rPr lang="en-US" altLang="sk-SK" smtClean="0">
                <a:solidFill>
                  <a:srgbClr val="FF7C05"/>
                </a:solidFill>
              </a:rPr>
              <a:t>Curve Fitting Toolbox</a:t>
            </a:r>
            <a:endParaRPr lang="cs-CZ" altLang="sk-SK" smtClean="0">
              <a:solidFill>
                <a:srgbClr val="FF7C05"/>
              </a:solidFill>
            </a:endParaRPr>
          </a:p>
          <a:p>
            <a:r>
              <a:rPr lang="cs-CZ" altLang="sk-SK" smtClean="0"/>
              <a:t>Optimalizační úlohy</a:t>
            </a:r>
          </a:p>
          <a:p>
            <a:pPr lvl="1"/>
            <a:r>
              <a:rPr lang="cs-CZ" altLang="sk-SK" smtClean="0"/>
              <a:t>rozsáhlý soubor algoritmů pro optimalizaci</a:t>
            </a:r>
          </a:p>
          <a:p>
            <a:pPr lvl="2"/>
            <a:r>
              <a:rPr lang="cs-CZ" altLang="sk-SK" smtClean="0"/>
              <a:t>lineární, kvadratické i nelineární optimalizace</a:t>
            </a:r>
          </a:p>
          <a:p>
            <a:pPr lvl="2"/>
            <a:r>
              <a:rPr lang="cs-CZ" altLang="sk-SK" smtClean="0"/>
              <a:t>podmíněné i nepodmíněné úlohy</a:t>
            </a:r>
          </a:p>
          <a:p>
            <a:pPr lvl="1"/>
            <a:r>
              <a:rPr lang="cs-CZ" altLang="sk-SK" smtClean="0"/>
              <a:t>globální řešiče </a:t>
            </a:r>
          </a:p>
          <a:p>
            <a:pPr lvl="2"/>
            <a:r>
              <a:rPr lang="cs-CZ" altLang="sk-SK" smtClean="0"/>
              <a:t>pattern search, genetické algoritmy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Optimization Toolbox, Global Optimization Tbx.</a:t>
            </a:r>
          </a:p>
        </p:txBody>
      </p:sp>
      <p:grpSp>
        <p:nvGrpSpPr>
          <p:cNvPr id="83973" name="Group 4"/>
          <p:cNvGrpSpPr>
            <a:grpSpLocks/>
          </p:cNvGrpSpPr>
          <p:nvPr/>
        </p:nvGrpSpPr>
        <p:grpSpPr bwMode="auto">
          <a:xfrm>
            <a:off x="5502275" y="1052513"/>
            <a:ext cx="3509963" cy="2439987"/>
            <a:chOff x="3755" y="663"/>
            <a:chExt cx="2395" cy="1537"/>
          </a:xfrm>
        </p:grpSpPr>
        <p:pic>
          <p:nvPicPr>
            <p:cNvPr id="83976" name="Picture 5" descr="StatClust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" y="663"/>
              <a:ext cx="1397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Picture 6" descr="StatHyptes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1071"/>
              <a:ext cx="1296" cy="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9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213100"/>
            <a:ext cx="2265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8" descr="Gra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4437063"/>
            <a:ext cx="219233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48131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8132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8133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CVTI SR </a:t>
            </a:r>
            <a:r>
              <a:rPr lang="sk-SK" sz="2800" b="1" kern="0" dirty="0" smtClean="0"/>
              <a:t>– HISTORICKÉ MÍĽNIKY</a:t>
            </a:r>
            <a:endParaRPr lang="sk-SK" sz="2800" b="1" kern="0" dirty="0"/>
          </a:p>
        </p:txBody>
      </p:sp>
      <p:sp>
        <p:nvSpPr>
          <p:cNvPr id="48135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k-SK" altLang="sk-SK" sz="2000">
                <a:solidFill>
                  <a:srgbClr val="FFFF00"/>
                </a:solidFill>
              </a:rPr>
              <a:t>1938</a:t>
            </a:r>
            <a:r>
              <a:rPr lang="sk-SK" altLang="sk-SK" sz="2000">
                <a:solidFill>
                  <a:schemeClr val="bg1"/>
                </a:solidFill>
              </a:rPr>
              <a:t> – zriadenie Ústrednej knižnice Slovenskej </a:t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vysokej školy technickej v Košiciach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1948</a:t>
            </a:r>
            <a:r>
              <a:rPr lang="sk-SK" altLang="sk-SK" sz="2000">
                <a:solidFill>
                  <a:schemeClr val="bg1"/>
                </a:solidFill>
              </a:rPr>
              <a:t> – premenovanie na Slovenskú technickú </a:t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knižnicu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1996</a:t>
            </a:r>
            <a:r>
              <a:rPr lang="sk-SK" altLang="sk-SK" sz="2000">
                <a:solidFill>
                  <a:schemeClr val="bg1"/>
                </a:solidFill>
              </a:rPr>
              <a:t> – zmena názvu na Centrum vedecko-</a:t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technických informácií SR (CVTI SR)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rgbClr val="FFFF00"/>
                </a:solidFill>
              </a:rPr>
              <a:t>2007</a:t>
            </a:r>
            <a:r>
              <a:rPr lang="sk-SK" altLang="sk-SK" sz="2000">
                <a:solidFill>
                  <a:schemeClr val="bg1"/>
                </a:solidFill>
              </a:rPr>
              <a:t> – presťahovanie do aktuálnych </a:t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priestorov</a:t>
            </a: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  <p:pic>
        <p:nvPicPr>
          <p:cNvPr id="481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547813"/>
            <a:ext cx="8858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600325"/>
            <a:ext cx="8858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Obrázok 11" descr="P908223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833938"/>
            <a:ext cx="9159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50" y="3573463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D5548C3-E2D0-42A8-AC8E-5492D6E7D80F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40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196975"/>
            <a:ext cx="25923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3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7354888" cy="534988"/>
          </a:xfrm>
        </p:spPr>
        <p:txBody>
          <a:bodyPr/>
          <a:lstStyle/>
          <a:p>
            <a:r>
              <a:rPr lang="cs-CZ" altLang="sk-SK" smtClean="0"/>
              <a:t>Další oblasti matematických výpočtů</a:t>
            </a:r>
          </a:p>
        </p:txBody>
      </p:sp>
      <p:sp>
        <p:nvSpPr>
          <p:cNvPr id="849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8375650" cy="1768475"/>
          </a:xfrm>
        </p:spPr>
        <p:txBody>
          <a:bodyPr/>
          <a:lstStyle/>
          <a:p>
            <a:r>
              <a:rPr lang="cs-CZ" altLang="sk-SK" smtClean="0"/>
              <a:t>Finanční analýza a modelování</a:t>
            </a:r>
          </a:p>
          <a:p>
            <a:r>
              <a:rPr lang="cs-CZ" altLang="sk-SK" smtClean="0"/>
              <a:t>Neuronové sítě</a:t>
            </a:r>
          </a:p>
          <a:p>
            <a:r>
              <a:rPr lang="cs-CZ" altLang="sk-SK" smtClean="0"/>
              <a:t>Fuzzy logika</a:t>
            </a:r>
          </a:p>
          <a:p>
            <a:r>
              <a:rPr lang="cs-CZ" altLang="sk-SK" smtClean="0"/>
              <a:t>Symbolické výpočty</a:t>
            </a:r>
          </a:p>
          <a:p>
            <a:r>
              <a:rPr lang="cs-CZ" altLang="sk-SK" smtClean="0"/>
              <a:t>...</a:t>
            </a:r>
          </a:p>
        </p:txBody>
      </p:sp>
      <p:pic>
        <p:nvPicPr>
          <p:cNvPr id="849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4"/>
          <a:stretch>
            <a:fillRect/>
          </a:stretch>
        </p:blipFill>
        <p:spPr bwMode="auto">
          <a:xfrm>
            <a:off x="6432550" y="2060575"/>
            <a:ext cx="24606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4149725"/>
            <a:ext cx="23939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644900"/>
            <a:ext cx="33210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0086A89-41A6-45CC-A418-0717D8A9CF17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41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7590"/>
          <a:stretch>
            <a:fillRect/>
          </a:stretch>
        </p:blipFill>
        <p:spPr bwMode="auto">
          <a:xfrm>
            <a:off x="6100763" y="3978275"/>
            <a:ext cx="27860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3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3916363" cy="534988"/>
          </a:xfrm>
        </p:spPr>
        <p:txBody>
          <a:bodyPr/>
          <a:lstStyle/>
          <a:p>
            <a:r>
              <a:rPr lang="cs-CZ" altLang="sk-SK" smtClean="0"/>
              <a:t>Zpracování signálu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4919663" cy="4779962"/>
          </a:xfrm>
        </p:spPr>
        <p:txBody>
          <a:bodyPr/>
          <a:lstStyle/>
          <a:p>
            <a:r>
              <a:rPr lang="cs-CZ" altLang="sk-SK" smtClean="0"/>
              <a:t>Zpracování signálu a návrh filtrů</a:t>
            </a:r>
          </a:p>
          <a:p>
            <a:pPr lvl="1"/>
            <a:r>
              <a:rPr lang="cs-CZ" altLang="sk-SK" smtClean="0"/>
              <a:t>návrh filtrů a filtrace signálu</a:t>
            </a:r>
          </a:p>
          <a:p>
            <a:pPr lvl="2"/>
            <a:r>
              <a:rPr lang="cs-CZ" altLang="sk-SK" smtClean="0"/>
              <a:t>digitální i analogové, filtry typu FIR a IIR</a:t>
            </a:r>
          </a:p>
          <a:p>
            <a:pPr lvl="1"/>
            <a:r>
              <a:rPr lang="cs-CZ" altLang="sk-SK" smtClean="0"/>
              <a:t>statistické zpracování signálu</a:t>
            </a:r>
          </a:p>
          <a:p>
            <a:pPr lvl="2"/>
            <a:r>
              <a:rPr lang="cs-CZ" altLang="sk-SK" smtClean="0"/>
              <a:t>spektrální analýza signálu, korelace, ...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Signal Processing Toolbox</a:t>
            </a:r>
          </a:p>
          <a:p>
            <a:r>
              <a:rPr lang="cs-CZ" altLang="sk-SK" smtClean="0"/>
              <a:t>Pokročilé zpracování signálu</a:t>
            </a:r>
          </a:p>
          <a:p>
            <a:pPr lvl="1"/>
            <a:r>
              <a:rPr lang="cs-CZ" altLang="sk-SK" smtClean="0"/>
              <a:t>návrh pokročilých digitálních filtrů</a:t>
            </a:r>
          </a:p>
          <a:p>
            <a:pPr lvl="2"/>
            <a:r>
              <a:rPr lang="cs-CZ" altLang="sk-SK" smtClean="0"/>
              <a:t>adaptivní filtry, multirate a multistage filtry</a:t>
            </a:r>
          </a:p>
          <a:p>
            <a:pPr lvl="1"/>
            <a:r>
              <a:rPr lang="cs-CZ" altLang="sk-SK" smtClean="0"/>
              <a:t>stream-based zpracování signálu v MATLABu </a:t>
            </a:r>
          </a:p>
          <a:p>
            <a:pPr lvl="2"/>
            <a:r>
              <a:rPr lang="cs-CZ" altLang="sk-SK" smtClean="0"/>
              <a:t>algoritmy ve formě System objektů</a:t>
            </a:r>
          </a:p>
          <a:p>
            <a:pPr lvl="1"/>
            <a:r>
              <a:rPr lang="cs-CZ" altLang="sk-SK" smtClean="0"/>
              <a:t>návrh fixed-point filtrů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DSP system Toolbox, Fixed Point Toolbox, Filter Design HDL Coder</a:t>
            </a:r>
          </a:p>
          <a:p>
            <a:endParaRPr lang="cs-CZ" altLang="sk-SK" smtClean="0">
              <a:solidFill>
                <a:srgbClr val="FF7C05"/>
              </a:solidFill>
            </a:endParaRPr>
          </a:p>
        </p:txBody>
      </p:sp>
      <p:pic>
        <p:nvPicPr>
          <p:cNvPr id="86022" name="Picture 5" descr="SoftSc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908050"/>
            <a:ext cx="27114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33"/>
          <a:stretch>
            <a:fillRect/>
          </a:stretch>
        </p:blipFill>
        <p:spPr bwMode="auto">
          <a:xfrm>
            <a:off x="5368925" y="2593975"/>
            <a:ext cx="3124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07AF4F5-4897-496D-A000-444CCD7CFD00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42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6" r="2516"/>
          <a:stretch>
            <a:fillRect/>
          </a:stretch>
        </p:blipFill>
        <p:spPr bwMode="auto">
          <a:xfrm>
            <a:off x="5767388" y="3516313"/>
            <a:ext cx="29908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5329238" cy="534988"/>
          </a:xfrm>
        </p:spPr>
        <p:txBody>
          <a:bodyPr/>
          <a:lstStyle/>
          <a:p>
            <a:r>
              <a:rPr lang="cs-CZ" altLang="sk-SK" smtClean="0"/>
              <a:t>Zpracování obrazu a videa</a:t>
            </a:r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5184775" cy="4768850"/>
          </a:xfrm>
        </p:spPr>
        <p:txBody>
          <a:bodyPr/>
          <a:lstStyle/>
          <a:p>
            <a:r>
              <a:rPr lang="cs-CZ" altLang="sk-SK" smtClean="0"/>
              <a:t>Zpracování obrazu a videa</a:t>
            </a:r>
          </a:p>
          <a:p>
            <a:pPr lvl="1"/>
            <a:r>
              <a:rPr lang="cs-CZ" altLang="sk-SK" smtClean="0"/>
              <a:t>geometrické transformace</a:t>
            </a:r>
          </a:p>
          <a:p>
            <a:pPr lvl="1"/>
            <a:r>
              <a:rPr lang="cs-CZ" altLang="sk-SK" smtClean="0"/>
              <a:t>návrh 2-D filtrů</a:t>
            </a:r>
          </a:p>
          <a:p>
            <a:pPr lvl="1"/>
            <a:r>
              <a:rPr lang="cs-CZ" altLang="sk-SK" smtClean="0"/>
              <a:t>transformace (fft, dct, radon, fanbeam)</a:t>
            </a:r>
          </a:p>
          <a:p>
            <a:pPr lvl="1"/>
            <a:r>
              <a:rPr lang="cs-CZ" altLang="sk-SK" smtClean="0"/>
              <a:t>morfologické operace</a:t>
            </a:r>
          </a:p>
          <a:p>
            <a:pPr lvl="1"/>
            <a:r>
              <a:rPr lang="cs-CZ" altLang="sk-SK" smtClean="0"/>
              <a:t>analýza snímků</a:t>
            </a:r>
          </a:p>
          <a:p>
            <a:pPr lvl="1"/>
            <a:r>
              <a:rPr lang="cs-CZ" altLang="sk-SK" smtClean="0"/>
              <a:t>práce s barevnými prostory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Image Processing Toolbox</a:t>
            </a:r>
          </a:p>
          <a:p>
            <a:r>
              <a:rPr lang="cs-CZ" altLang="sk-SK" smtClean="0"/>
              <a:t>Algoritmy z oblasti počítačového vidění</a:t>
            </a:r>
          </a:p>
          <a:p>
            <a:pPr lvl="1"/>
            <a:r>
              <a:rPr lang="cs-CZ" altLang="sk-SK" smtClean="0"/>
              <a:t>detekce příznaků (rohy, SURF, MSER)</a:t>
            </a:r>
          </a:p>
          <a:p>
            <a:pPr lvl="1"/>
            <a:r>
              <a:rPr lang="cs-CZ" altLang="sk-SK" smtClean="0"/>
              <a:t>registrace snímků</a:t>
            </a:r>
          </a:p>
          <a:p>
            <a:pPr lvl="1"/>
            <a:r>
              <a:rPr lang="cs-CZ" altLang="sk-SK" smtClean="0"/>
              <a:t>detekce a sledování objektů, detekce obličeje</a:t>
            </a:r>
          </a:p>
          <a:p>
            <a:pPr lvl="1"/>
            <a:r>
              <a:rPr lang="cs-CZ" altLang="sk-SK" smtClean="0"/>
              <a:t>Stereo vision, OCR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Computer Vision System Toolbox</a:t>
            </a:r>
          </a:p>
        </p:txBody>
      </p:sp>
      <p:pic>
        <p:nvPicPr>
          <p:cNvPr id="870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196975"/>
            <a:ext cx="17811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344738"/>
            <a:ext cx="17811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196975"/>
            <a:ext cx="17811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2336800"/>
            <a:ext cx="179546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9"/>
          <p:cNvPicPr>
            <a:picLocks noChangeAspect="1" noChangeArrowheads="1"/>
          </p:cNvPicPr>
          <p:nvPr/>
        </p:nvPicPr>
        <p:blipFill>
          <a:blip r:embed="rId7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t="13358" r="23502" b="23375"/>
          <a:stretch>
            <a:fillRect/>
          </a:stretch>
        </p:blipFill>
        <p:spPr bwMode="auto">
          <a:xfrm>
            <a:off x="5502275" y="5264150"/>
            <a:ext cx="1595438" cy="133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68" r="859"/>
          <a:stretch>
            <a:fillRect/>
          </a:stretch>
        </p:blipFill>
        <p:spPr bwMode="auto">
          <a:xfrm>
            <a:off x="7229475" y="5249863"/>
            <a:ext cx="16986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119063" y="1125538"/>
            <a:ext cx="6315075" cy="4567237"/>
          </a:xfrm>
        </p:spPr>
        <p:txBody>
          <a:bodyPr/>
          <a:lstStyle/>
          <a:p>
            <a:r>
              <a:rPr lang="cs-CZ" altLang="sk-SK" smtClean="0"/>
              <a:t>Metoda umělé inteligence</a:t>
            </a:r>
          </a:p>
          <a:p>
            <a:pPr lvl="1"/>
            <a:r>
              <a:rPr lang="cs-CZ" altLang="sk-SK" smtClean="0"/>
              <a:t>Tvorba modelu s určitou strukturou</a:t>
            </a:r>
          </a:p>
          <a:p>
            <a:pPr lvl="1"/>
            <a:r>
              <a:rPr lang="cs-CZ" altLang="sk-SK" smtClean="0"/>
              <a:t>Učení modelu na základě vstupních dat</a:t>
            </a:r>
          </a:p>
          <a:p>
            <a:pPr lvl="1"/>
            <a:r>
              <a:rPr lang="cs-CZ" altLang="sk-SK" smtClean="0"/>
              <a:t>Využití modelu pro predikci chování s novými daty</a:t>
            </a:r>
          </a:p>
          <a:p>
            <a:r>
              <a:rPr lang="en-GB" altLang="sk-SK" smtClean="0"/>
              <a:t>Chara</a:t>
            </a:r>
            <a:r>
              <a:rPr lang="cs-CZ" altLang="sk-SK" smtClean="0"/>
              <a:t>k</a:t>
            </a:r>
            <a:r>
              <a:rPr lang="en-GB" altLang="sk-SK" smtClean="0"/>
              <a:t>teri</a:t>
            </a:r>
            <a:r>
              <a:rPr lang="cs-CZ" altLang="sk-SK" smtClean="0"/>
              <a:t>stika</a:t>
            </a:r>
            <a:endParaRPr lang="en-GB" altLang="sk-SK" smtClean="0"/>
          </a:p>
          <a:p>
            <a:pPr lvl="1"/>
            <a:r>
              <a:rPr lang="cs-CZ" altLang="sk-SK" smtClean="0"/>
              <a:t>Mnoho dat, mnoho proměnných</a:t>
            </a:r>
            <a:endParaRPr lang="en-US" altLang="sk-SK" smtClean="0"/>
          </a:p>
          <a:p>
            <a:pPr lvl="1"/>
            <a:r>
              <a:rPr lang="cs-CZ" altLang="sk-SK" smtClean="0"/>
              <a:t>Příliš složité systémy, aby bylo možno odvodit </a:t>
            </a:r>
            <a:br>
              <a:rPr lang="cs-CZ" altLang="sk-SK" smtClean="0"/>
            </a:br>
            <a:r>
              <a:rPr lang="cs-CZ" altLang="sk-SK" smtClean="0"/>
              <a:t>analytické řešení </a:t>
            </a:r>
            <a:r>
              <a:rPr lang="en-US" altLang="sk-SK" i="1" smtClean="0"/>
              <a:t>(black-box)</a:t>
            </a:r>
            <a:endParaRPr lang="en-GB" altLang="sk-SK" i="1" smtClean="0"/>
          </a:p>
          <a:p>
            <a:r>
              <a:rPr lang="cs-CZ" altLang="sk-SK" smtClean="0"/>
              <a:t>Příklady</a:t>
            </a:r>
            <a:endParaRPr lang="en-GB" altLang="sk-SK" smtClean="0"/>
          </a:p>
          <a:p>
            <a:pPr lvl="1"/>
            <a:r>
              <a:rPr lang="cs-CZ" altLang="sk-SK" smtClean="0"/>
              <a:t>Rozpoznávání vzorů</a:t>
            </a:r>
            <a:r>
              <a:rPr lang="en-GB" altLang="sk-SK" smtClean="0"/>
              <a:t> </a:t>
            </a:r>
            <a:r>
              <a:rPr lang="en-GB" altLang="sk-SK" i="1" smtClean="0"/>
              <a:t>(</a:t>
            </a:r>
            <a:r>
              <a:rPr lang="cs-CZ" altLang="sk-SK" i="1" smtClean="0"/>
              <a:t>řeč, obrázky</a:t>
            </a:r>
            <a:r>
              <a:rPr lang="en-GB" altLang="sk-SK" i="1" smtClean="0"/>
              <a:t>)</a:t>
            </a:r>
            <a:endParaRPr lang="fr-FR" altLang="sk-SK" i="1" smtClean="0"/>
          </a:p>
          <a:p>
            <a:pPr lvl="1"/>
            <a:r>
              <a:rPr lang="en-GB" altLang="sk-SK" smtClean="0"/>
              <a:t>Finan</a:t>
            </a:r>
            <a:r>
              <a:rPr lang="cs-CZ" altLang="sk-SK" smtClean="0"/>
              <a:t>ční algoritmy </a:t>
            </a:r>
            <a:r>
              <a:rPr lang="en-GB" altLang="sk-SK" i="1" smtClean="0"/>
              <a:t>(</a:t>
            </a:r>
            <a:r>
              <a:rPr lang="cs-CZ" altLang="sk-SK" i="1" smtClean="0"/>
              <a:t>obchodování, scoring</a:t>
            </a:r>
            <a:r>
              <a:rPr lang="en-GB" altLang="sk-SK" i="1" smtClean="0"/>
              <a:t>)</a:t>
            </a:r>
            <a:endParaRPr lang="fr-FR" altLang="sk-SK" i="1" smtClean="0"/>
          </a:p>
          <a:p>
            <a:pPr lvl="1"/>
            <a:r>
              <a:rPr lang="cs-CZ" altLang="sk-SK" smtClean="0"/>
              <a:t>Předpovědi v energetice </a:t>
            </a:r>
            <a:r>
              <a:rPr lang="en-GB" altLang="sk-SK" i="1" smtClean="0"/>
              <a:t>(</a:t>
            </a:r>
            <a:r>
              <a:rPr lang="cs-CZ" altLang="sk-SK" i="1" smtClean="0"/>
              <a:t>zátěž, ceny</a:t>
            </a:r>
            <a:r>
              <a:rPr lang="en-GB" altLang="sk-SK" i="1" smtClean="0"/>
              <a:t>)</a:t>
            </a:r>
          </a:p>
          <a:p>
            <a:pPr lvl="1"/>
            <a:r>
              <a:rPr lang="en-GB" altLang="sk-SK" smtClean="0"/>
              <a:t>Biolog</a:t>
            </a:r>
            <a:r>
              <a:rPr lang="cs-CZ" altLang="sk-SK" smtClean="0"/>
              <a:t>ie</a:t>
            </a:r>
            <a:r>
              <a:rPr lang="en-GB" altLang="sk-SK" smtClean="0"/>
              <a:t> (</a:t>
            </a:r>
            <a:r>
              <a:rPr lang="cs-CZ" altLang="sk-SK" smtClean="0"/>
              <a:t>detekce nádorů</a:t>
            </a:r>
            <a:r>
              <a:rPr lang="en-GB" altLang="sk-SK" smtClean="0"/>
              <a:t>, </a:t>
            </a:r>
            <a:r>
              <a:rPr lang="cs-CZ" altLang="sk-SK" smtClean="0"/>
              <a:t>vývoj léků</a:t>
            </a:r>
            <a:r>
              <a:rPr lang="en-GB" altLang="sk-SK" smtClean="0"/>
              <a:t>)</a:t>
            </a:r>
            <a:endParaRPr lang="fr-FR" altLang="sk-SK" smtClean="0"/>
          </a:p>
          <a:p>
            <a:pPr lvl="1"/>
            <a:endParaRPr lang="en-GB" altLang="sk-SK" smtClean="0"/>
          </a:p>
        </p:txBody>
      </p:sp>
      <p:pic>
        <p:nvPicPr>
          <p:cNvPr id="2050" name="Picture 2" descr="http://www.mathworks.com/matlabcentral/fx_files/28684/8/gu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0738" y="2044700"/>
            <a:ext cx="3113087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0" y="5316538"/>
            <a:ext cx="3294063" cy="14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Webinar Image- Applying Multivariate Classification in the Life Sciences w/ Stats Tlb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5950" y="692150"/>
            <a:ext cx="2047875" cy="148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8070" name="Title 1"/>
          <p:cNvSpPr txBox="1">
            <a:spLocks/>
          </p:cNvSpPr>
          <p:nvPr/>
        </p:nvSpPr>
        <p:spPr bwMode="gray">
          <a:xfrm>
            <a:off x="384175" y="476250"/>
            <a:ext cx="3006725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 sz="3200">
                <a:solidFill>
                  <a:srgbClr val="0000BC"/>
                </a:solidFill>
              </a:rPr>
              <a:t>Strojové učení</a:t>
            </a:r>
            <a:endParaRPr lang="en-US" altLang="sk-SK" sz="2000">
              <a:solidFill>
                <a:srgbClr val="000000"/>
              </a:solidFill>
            </a:endParaRPr>
          </a:p>
        </p:txBody>
      </p:sp>
      <p:pic>
        <p:nvPicPr>
          <p:cNvPr id="8807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4005263"/>
            <a:ext cx="25939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34963"/>
            <a:ext cx="18621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712311B-E775-49AA-B313-589E4016CE7C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44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pic>
        <p:nvPicPr>
          <p:cNvPr id="89091" name="Picture 2" descr="Vytok_z_nado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289300"/>
            <a:ext cx="34559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3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6694488" cy="534988"/>
          </a:xfrm>
        </p:spPr>
        <p:txBody>
          <a:bodyPr/>
          <a:lstStyle/>
          <a:p>
            <a:r>
              <a:rPr lang="cs-CZ" altLang="sk-SK" smtClean="0"/>
              <a:t>Matematické modelování soustav</a:t>
            </a:r>
          </a:p>
        </p:txBody>
      </p:sp>
      <p:sp>
        <p:nvSpPr>
          <p:cNvPr id="890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4654550" cy="5395912"/>
          </a:xfrm>
        </p:spPr>
        <p:txBody>
          <a:bodyPr/>
          <a:lstStyle/>
          <a:p>
            <a:r>
              <a:rPr lang="cs-CZ" altLang="sk-SK" smtClean="0"/>
              <a:t>Popis soustav pomocí algebraických a diferenciálních rovnic</a:t>
            </a:r>
          </a:p>
          <a:p>
            <a:r>
              <a:rPr lang="cs-CZ" altLang="sk-SK" smtClean="0"/>
              <a:t>Modelování v grafickém prostředí</a:t>
            </a:r>
          </a:p>
          <a:p>
            <a:pPr lvl="1"/>
            <a:r>
              <a:rPr lang="cs-CZ" altLang="sk-SK" smtClean="0"/>
              <a:t>prvky pro spojité i diskrétní systémy</a:t>
            </a:r>
          </a:p>
          <a:p>
            <a:pPr lvl="1"/>
            <a:r>
              <a:rPr lang="cs-CZ" altLang="sk-SK" smtClean="0"/>
              <a:t>knihovna matematických operací</a:t>
            </a:r>
          </a:p>
          <a:p>
            <a:pPr lvl="1"/>
            <a:r>
              <a:rPr lang="cs-CZ" altLang="sk-SK" smtClean="0"/>
              <a:t>knihovna nelineárních prvků</a:t>
            </a:r>
          </a:p>
          <a:p>
            <a:pPr lvl="1"/>
            <a:r>
              <a:rPr lang="cs-CZ" altLang="sk-SK" smtClean="0"/>
              <a:t>knihovna vstupů a výstupů</a:t>
            </a:r>
          </a:p>
          <a:p>
            <a:r>
              <a:rPr lang="cs-CZ" altLang="sk-SK" smtClean="0"/>
              <a:t>Snadné propojení modelů soustav s algoritmy pro řízení a zpracování signálů</a:t>
            </a:r>
          </a:p>
          <a:p>
            <a:r>
              <a:rPr lang="cs-CZ" altLang="sk-SK" smtClean="0"/>
              <a:t>Model-Based Design</a:t>
            </a:r>
          </a:p>
          <a:p>
            <a:r>
              <a:rPr lang="cs-CZ" altLang="sk-SK" smtClean="0">
                <a:solidFill>
                  <a:srgbClr val="FF7C05"/>
                </a:solidFill>
              </a:rPr>
              <a:t>Simulink</a:t>
            </a:r>
          </a:p>
          <a:p>
            <a:r>
              <a:rPr lang="cs-CZ" altLang="sk-SK" smtClean="0"/>
              <a:t>Vizualizace modelů soustav ve 3-D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Simulink 3D Animation</a:t>
            </a:r>
          </a:p>
          <a:p>
            <a:r>
              <a:rPr lang="cs-CZ" altLang="sk-SK" smtClean="0"/>
              <a:t>Experimentální identifikace soustav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System Identification Toolbox, </a:t>
            </a:r>
            <a:br>
              <a:rPr lang="cs-CZ" altLang="sk-SK" smtClean="0">
                <a:solidFill>
                  <a:srgbClr val="FF7C05"/>
                </a:solidFill>
              </a:rPr>
            </a:br>
            <a:r>
              <a:rPr lang="cs-CZ" altLang="sk-SK" smtClean="0">
                <a:solidFill>
                  <a:srgbClr val="FF7C05"/>
                </a:solidFill>
              </a:rPr>
              <a:t>Simulink Design Optimization</a:t>
            </a:r>
            <a:endParaRPr lang="cs-CZ" altLang="sk-SK" smtClean="0"/>
          </a:p>
        </p:txBody>
      </p:sp>
      <p:pic>
        <p:nvPicPr>
          <p:cNvPr id="89094" name="Picture 5" descr="Nado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052513"/>
            <a:ext cx="25384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6"/>
          <p:cNvSpPr>
            <a:spLocks noChangeArrowheads="1"/>
          </p:cNvSpPr>
          <p:nvPr/>
        </p:nvSpPr>
        <p:spPr bwMode="auto">
          <a:xfrm>
            <a:off x="4416425" y="2994025"/>
            <a:ext cx="311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graphicFrame>
        <p:nvGraphicFramePr>
          <p:cNvPr id="89096" name="Object 3"/>
          <p:cNvGraphicFramePr>
            <a:graphicFrameLocks noChangeAspect="1"/>
          </p:cNvGraphicFramePr>
          <p:nvPr/>
        </p:nvGraphicFramePr>
        <p:xfrm>
          <a:off x="7097713" y="1123950"/>
          <a:ext cx="17954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Rovnice" r:id="rId5" imgW="1104900" imgH="393700" progId="Equation.3">
                  <p:embed/>
                </p:oleObj>
              </mc:Choice>
              <mc:Fallback>
                <p:oleObj name="Rovnice" r:id="rId5" imgW="1104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1123950"/>
                        <a:ext cx="1795462" cy="684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7" name="Picture 9" descr="V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868863"/>
            <a:ext cx="2058988" cy="17414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F242D8C7-69C0-48D6-8436-08E694880AED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45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4303713" cy="534988"/>
          </a:xfrm>
        </p:spPr>
        <p:txBody>
          <a:bodyPr/>
          <a:lstStyle/>
          <a:p>
            <a:r>
              <a:rPr lang="cs-CZ" altLang="sk-SK" smtClean="0"/>
              <a:t>Fyzikální modelování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009650"/>
            <a:ext cx="4522788" cy="1927225"/>
          </a:xfrm>
        </p:spPr>
        <p:txBody>
          <a:bodyPr/>
          <a:lstStyle/>
          <a:p>
            <a:r>
              <a:rPr lang="cs-CZ" altLang="sk-SK" smtClean="0"/>
              <a:t>Modelování soustav skládáním bloků, které reprezentují prvky reálného světa</a:t>
            </a:r>
          </a:p>
          <a:p>
            <a:pPr lvl="1"/>
            <a:r>
              <a:rPr lang="cs-CZ" altLang="sk-SK" smtClean="0"/>
              <a:t>Modelování na základě fyzické struktury</a:t>
            </a:r>
          </a:p>
          <a:p>
            <a:pPr lvl="1"/>
            <a:r>
              <a:rPr lang="cs-CZ" altLang="sk-SK" smtClean="0"/>
              <a:t>Oproštění od zápisu ve formě diferenciálních rovnic</a:t>
            </a:r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890588" y="3863975"/>
            <a:ext cx="1857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cs-CZ" altLang="sk-SK" sz="2800">
              <a:solidFill>
                <a:srgbClr val="FF9900"/>
              </a:solidFill>
            </a:endParaRPr>
          </a:p>
        </p:txBody>
      </p:sp>
      <p:graphicFrame>
        <p:nvGraphicFramePr>
          <p:cNvPr id="933955" name="Group 67"/>
          <p:cNvGraphicFramePr>
            <a:graphicFrameLocks noGrp="1"/>
          </p:cNvGraphicFramePr>
          <p:nvPr>
            <p:ph sz="half" idx="4294967295"/>
          </p:nvPr>
        </p:nvGraphicFramePr>
        <p:xfrm>
          <a:off x="847725" y="3105150"/>
          <a:ext cx="4256088" cy="3621088"/>
        </p:xfrm>
        <a:graphic>
          <a:graphicData uri="http://schemas.openxmlformats.org/drawingml/2006/table">
            <a:tbl>
              <a:tblPr/>
              <a:tblGrid>
                <a:gridCol w="1779581"/>
                <a:gridCol w="2476507"/>
              </a:tblGrid>
              <a:tr h="8595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F3FFF"/>
                          </a:solidFill>
                          <a:effectLst/>
                          <a:latin typeface="Arial" pitchFamily="34" charset="0"/>
                        </a:rPr>
                        <a:t>Simscape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F3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418" marR="8441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F3FFF"/>
                          </a:solidFill>
                          <a:effectLst/>
                          <a:latin typeface="Arial" pitchFamily="34" charset="0"/>
                        </a:rPr>
                        <a:t>modelování základních soustav: </a:t>
                      </a:r>
                      <a:r>
                        <a:rPr kumimoji="0" lang="cs-CZ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F3FFF"/>
                          </a:solidFill>
                          <a:effectLst/>
                          <a:latin typeface="Arial" pitchFamily="34" charset="0"/>
                        </a:rPr>
                        <a:t>mechanických, elektrických, hydraulických, ...</a:t>
                      </a:r>
                    </a:p>
                  </a:txBody>
                  <a:tcPr marL="84418" marR="8441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CBE6"/>
                          </a:solidFill>
                          <a:effectLst/>
                          <a:latin typeface="Arial" pitchFamily="34" charset="0"/>
                        </a:rPr>
                        <a:t>SimHydraulics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BE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418" marR="8441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BE6"/>
                          </a:solidFill>
                          <a:effectLst/>
                          <a:latin typeface="Arial" pitchFamily="34" charset="0"/>
                        </a:rPr>
                        <a:t>modelování hydraulických soustav</a:t>
                      </a:r>
                    </a:p>
                  </a:txBody>
                  <a:tcPr marL="84418" marR="8441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SimElectronics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418" marR="8441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</a:rPr>
                        <a:t>modelování elektronických obvodů</a:t>
                      </a:r>
                    </a:p>
                  </a:txBody>
                  <a:tcPr marL="84418" marR="8441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5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6D01"/>
                          </a:solidFill>
                          <a:effectLst/>
                          <a:latin typeface="Arial" pitchFamily="34" charset="0"/>
                        </a:rPr>
                        <a:t>SimMechanics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6D0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418" marR="8441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6D01"/>
                          </a:solidFill>
                          <a:effectLst/>
                          <a:latin typeface="Arial" pitchFamily="34" charset="0"/>
                        </a:rPr>
                        <a:t>modelování trojrozměrných mechanických soustav</a:t>
                      </a:r>
                    </a:p>
                  </a:txBody>
                  <a:tcPr marL="84418" marR="8441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SimDriveline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4418" marR="8441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modelování převodových soustav automobilů</a:t>
                      </a:r>
                    </a:p>
                  </a:txBody>
                  <a:tcPr marL="84418" marR="8441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5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D9A0"/>
                          </a:solidFill>
                          <a:effectLst/>
                          <a:latin typeface="Arial" pitchFamily="34" charset="0"/>
                        </a:rPr>
                        <a:t>SimPowerSystems</a:t>
                      </a:r>
                    </a:p>
                  </a:txBody>
                  <a:tcPr marL="84418" marR="84418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D9A0"/>
                          </a:solidFill>
                          <a:effectLst/>
                          <a:latin typeface="Arial" pitchFamily="34" charset="0"/>
                        </a:rPr>
                        <a:t>modelování energetických soustav, pohonů a výkonové elektroniky</a:t>
                      </a:r>
                    </a:p>
                  </a:txBody>
                  <a:tcPr marL="84418" marR="84418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3920" name="Rectangle 32"/>
          <p:cNvSpPr>
            <a:spLocks noChangeArrowheads="1"/>
          </p:cNvSpPr>
          <p:nvPr/>
        </p:nvSpPr>
        <p:spPr bwMode="auto">
          <a:xfrm>
            <a:off x="854075" y="3103563"/>
            <a:ext cx="4270375" cy="85248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sp>
        <p:nvSpPr>
          <p:cNvPr id="933921" name="Rectangle 33"/>
          <p:cNvSpPr>
            <a:spLocks noChangeArrowheads="1"/>
          </p:cNvSpPr>
          <p:nvPr/>
        </p:nvSpPr>
        <p:spPr bwMode="auto">
          <a:xfrm>
            <a:off x="847725" y="3957638"/>
            <a:ext cx="4276725" cy="4810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sp>
        <p:nvSpPr>
          <p:cNvPr id="933922" name="Rectangle 34"/>
          <p:cNvSpPr>
            <a:spLocks noChangeArrowheads="1"/>
          </p:cNvSpPr>
          <p:nvPr/>
        </p:nvSpPr>
        <p:spPr bwMode="auto">
          <a:xfrm>
            <a:off x="847725" y="4437063"/>
            <a:ext cx="4276725" cy="4810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sp>
        <p:nvSpPr>
          <p:cNvPr id="933923" name="Rectangle 35"/>
          <p:cNvSpPr>
            <a:spLocks noChangeArrowheads="1"/>
          </p:cNvSpPr>
          <p:nvPr/>
        </p:nvSpPr>
        <p:spPr bwMode="auto">
          <a:xfrm>
            <a:off x="847725" y="4918075"/>
            <a:ext cx="4276725" cy="6477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sp>
        <p:nvSpPr>
          <p:cNvPr id="933924" name="Rectangle 36"/>
          <p:cNvSpPr>
            <a:spLocks noChangeArrowheads="1"/>
          </p:cNvSpPr>
          <p:nvPr/>
        </p:nvSpPr>
        <p:spPr bwMode="auto">
          <a:xfrm>
            <a:off x="847725" y="5565775"/>
            <a:ext cx="4276725" cy="4794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sp>
        <p:nvSpPr>
          <p:cNvPr id="933925" name="Rectangle 37"/>
          <p:cNvSpPr>
            <a:spLocks noChangeArrowheads="1"/>
          </p:cNvSpPr>
          <p:nvPr/>
        </p:nvSpPr>
        <p:spPr bwMode="auto">
          <a:xfrm>
            <a:off x="854075" y="6043613"/>
            <a:ext cx="4270375" cy="6826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graphicFrame>
        <p:nvGraphicFramePr>
          <p:cNvPr id="93392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67388" y="3068638"/>
          <a:ext cx="2876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5" name="Rovnice" r:id="rId4" imgW="1040948" imgH="177723" progId="Equation.3">
                  <p:embed/>
                </p:oleObj>
              </mc:Choice>
              <mc:Fallback>
                <p:oleObj name="Rovnice" r:id="rId4" imgW="1040948" imgH="177723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3068638"/>
                        <a:ext cx="2876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392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125538"/>
            <a:ext cx="25654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3928" name="Picture 40" descr="Hmota_pruzina_tlumic_mod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6767"/>
          <a:stretch>
            <a:fillRect/>
          </a:stretch>
        </p:blipFill>
        <p:spPr bwMode="auto">
          <a:xfrm>
            <a:off x="5568950" y="4298950"/>
            <a:ext cx="33226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929" name="Line 41"/>
          <p:cNvSpPr>
            <a:spLocks noChangeShapeType="1"/>
          </p:cNvSpPr>
          <p:nvPr/>
        </p:nvSpPr>
        <p:spPr bwMode="auto">
          <a:xfrm>
            <a:off x="5635625" y="3382963"/>
            <a:ext cx="31242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933930" name="AutoShape 42"/>
          <p:cNvSpPr>
            <a:spLocks noChangeArrowheads="1"/>
          </p:cNvSpPr>
          <p:nvPr/>
        </p:nvSpPr>
        <p:spPr bwMode="auto">
          <a:xfrm>
            <a:off x="6989763" y="3840163"/>
            <a:ext cx="614362" cy="544512"/>
          </a:xfrm>
          <a:prstGeom prst="downArrow">
            <a:avLst>
              <a:gd name="adj1" fmla="val 50000"/>
              <a:gd name="adj2" fmla="val 25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sp>
        <p:nvSpPr>
          <p:cNvPr id="933931" name="Rectangle 43"/>
          <p:cNvSpPr>
            <a:spLocks noChangeArrowheads="1"/>
          </p:cNvSpPr>
          <p:nvPr/>
        </p:nvSpPr>
        <p:spPr bwMode="auto">
          <a:xfrm>
            <a:off x="7102475" y="3476625"/>
            <a:ext cx="309563" cy="479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368925" y="1052513"/>
            <a:ext cx="3678238" cy="5472112"/>
            <a:chOff x="3664" y="663"/>
            <a:chExt cx="2510" cy="3447"/>
          </a:xfrm>
        </p:grpSpPr>
        <p:pic>
          <p:nvPicPr>
            <p:cNvPr id="90172" name="Picture 45" descr="simhydraulic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4" y="663"/>
              <a:ext cx="251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73" name="Picture 4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2964"/>
              <a:ext cx="884" cy="1146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656263" y="1341438"/>
            <a:ext cx="3235325" cy="4895850"/>
            <a:chOff x="3763" y="754"/>
            <a:chExt cx="2208" cy="3084"/>
          </a:xfrm>
        </p:grpSpPr>
        <p:pic>
          <p:nvPicPr>
            <p:cNvPr id="90169" name="Picture 48" descr="SimElectronics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2626"/>
              <a:ext cx="1806" cy="121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70" name="Picture 49" descr="SimElectronic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" y="754"/>
              <a:ext cx="1920" cy="176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71" name="Picture 5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0" t="13499" r="10800" b="13499"/>
            <a:stretch>
              <a:fillRect/>
            </a:stretch>
          </p:blipFill>
          <p:spPr bwMode="auto">
            <a:xfrm>
              <a:off x="4889" y="2396"/>
              <a:ext cx="1082" cy="806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419725" y="1660525"/>
            <a:ext cx="3540125" cy="4360863"/>
            <a:chOff x="3699" y="1046"/>
            <a:chExt cx="2415" cy="2747"/>
          </a:xfrm>
        </p:grpSpPr>
        <p:pic>
          <p:nvPicPr>
            <p:cNvPr id="90167" name="Picture 5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" y="1046"/>
              <a:ext cx="2415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68" name="Picture 5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2852"/>
              <a:ext cx="2061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5437188" y="1800225"/>
            <a:ext cx="3522662" cy="4581525"/>
            <a:chOff x="3710" y="1134"/>
            <a:chExt cx="2404" cy="2886"/>
          </a:xfrm>
        </p:grpSpPr>
        <p:pic>
          <p:nvPicPr>
            <p:cNvPr id="90165" name="Picture 5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99"/>
              <a:ext cx="2268" cy="2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66" name="Picture 56" descr="ca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" y="1134"/>
              <a:ext cx="1319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03838" y="2616200"/>
            <a:ext cx="3679825" cy="2900363"/>
            <a:chOff x="3692" y="1389"/>
            <a:chExt cx="2512" cy="1827"/>
          </a:xfrm>
        </p:grpSpPr>
        <p:pic>
          <p:nvPicPr>
            <p:cNvPr id="90163" name="Picture 58" descr="Model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1389"/>
              <a:ext cx="2512" cy="98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64" name="Picture 5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" y="2160"/>
              <a:ext cx="729" cy="1056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5969000" y="1177925"/>
            <a:ext cx="2790825" cy="5227638"/>
            <a:chOff x="4073" y="742"/>
            <a:chExt cx="1905" cy="3293"/>
          </a:xfrm>
        </p:grpSpPr>
        <p:pic>
          <p:nvPicPr>
            <p:cNvPr id="90159" name="Picture 61" descr="Hmota_pruzina_tlumic_model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" y="959"/>
              <a:ext cx="1769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60" name="Picture 62" descr="ElMoto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" y="2749"/>
              <a:ext cx="1769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61" name="Picture 6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" y="2432"/>
              <a:ext cx="960" cy="72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162" name="Picture 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" y="742"/>
              <a:ext cx="953" cy="60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20" grpId="0" animBg="1"/>
      <p:bldP spid="933920" grpId="1" animBg="1"/>
      <p:bldP spid="933921" grpId="0" animBg="1"/>
      <p:bldP spid="933921" grpId="1" animBg="1"/>
      <p:bldP spid="933922" grpId="0" animBg="1"/>
      <p:bldP spid="933922" grpId="1" animBg="1"/>
      <p:bldP spid="933923" grpId="0" animBg="1"/>
      <p:bldP spid="933923" grpId="1" animBg="1"/>
      <p:bldP spid="933924" grpId="0" animBg="1"/>
      <p:bldP spid="933924" grpId="1" animBg="1"/>
      <p:bldP spid="933925" grpId="0" animBg="1"/>
      <p:bldP spid="933929" grpId="0" animBg="1"/>
      <p:bldP spid="933930" grpId="0" animBg="1"/>
      <p:bldP spid="9339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A82739C-0023-4E18-A283-1BABE838ABFE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46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6421438" cy="534988"/>
          </a:xfrm>
        </p:spPr>
        <p:txBody>
          <a:bodyPr/>
          <a:lstStyle/>
          <a:p>
            <a:r>
              <a:rPr lang="cs-CZ" altLang="sk-SK" smtClean="0"/>
              <a:t>Stavové automaty a řídicí logika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5118100" cy="5389562"/>
          </a:xfrm>
        </p:spPr>
        <p:txBody>
          <a:bodyPr/>
          <a:lstStyle/>
          <a:p>
            <a:r>
              <a:rPr lang="cs-CZ" altLang="sk-SK" smtClean="0"/>
              <a:t>Modelování stavových automatů a řídicí logiky</a:t>
            </a:r>
          </a:p>
          <a:p>
            <a:pPr lvl="1"/>
            <a:r>
              <a:rPr lang="cs-CZ" altLang="sk-SK" smtClean="0"/>
              <a:t>událostmi řízené systémy</a:t>
            </a:r>
          </a:p>
          <a:p>
            <a:r>
              <a:rPr lang="cs-CZ" altLang="sk-SK" smtClean="0"/>
              <a:t>Založeno na teorii konečných automatů a stavovém popisu</a:t>
            </a:r>
          </a:p>
          <a:p>
            <a:pPr lvl="1"/>
            <a:r>
              <a:rPr lang="cs-CZ" altLang="sk-SK" smtClean="0"/>
              <a:t>stavy</a:t>
            </a:r>
          </a:p>
          <a:p>
            <a:pPr lvl="2"/>
            <a:r>
              <a:rPr lang="cs-CZ" altLang="sk-SK" smtClean="0"/>
              <a:t>exkluzivní nebo paralelní</a:t>
            </a:r>
          </a:p>
          <a:p>
            <a:pPr lvl="2"/>
            <a:r>
              <a:rPr lang="cs-CZ" altLang="sk-SK" smtClean="0"/>
              <a:t>akce pří příchodu, setrvání, odchodu</a:t>
            </a:r>
          </a:p>
          <a:p>
            <a:pPr lvl="1"/>
            <a:r>
              <a:rPr lang="cs-CZ" altLang="sk-SK" smtClean="0"/>
              <a:t>přechody mezi stavy</a:t>
            </a:r>
          </a:p>
          <a:p>
            <a:pPr lvl="2"/>
            <a:r>
              <a:rPr lang="cs-CZ" altLang="sk-SK" smtClean="0"/>
              <a:t>přechodové podmínky, akce, ...</a:t>
            </a:r>
          </a:p>
          <a:p>
            <a:pPr lvl="1"/>
            <a:r>
              <a:rPr lang="cs-CZ" altLang="sk-SK" smtClean="0"/>
              <a:t>události</a:t>
            </a:r>
          </a:p>
          <a:p>
            <a:pPr lvl="2"/>
            <a:r>
              <a:rPr lang="cs-CZ" altLang="sk-SK" smtClean="0"/>
              <a:t>vyvolané uvnitř stavového diagramu nebo vnější ze Simulinku</a:t>
            </a:r>
          </a:p>
          <a:p>
            <a:pPr lvl="2"/>
            <a:r>
              <a:rPr lang="cs-CZ" altLang="sk-SK" smtClean="0"/>
              <a:t>mohou způsobit okamžitý přechod mezi stavy</a:t>
            </a:r>
          </a:p>
          <a:p>
            <a:r>
              <a:rPr lang="cs-CZ" altLang="sk-SK" smtClean="0"/>
              <a:t>Intuitivní grafické uživatelské rozhraní</a:t>
            </a:r>
          </a:p>
          <a:p>
            <a:r>
              <a:rPr lang="cs-CZ" altLang="sk-SK" smtClean="0"/>
              <a:t>Plná integrace do modelů v Simulinku </a:t>
            </a:r>
          </a:p>
          <a:p>
            <a:pPr lvl="1"/>
            <a:r>
              <a:rPr lang="cs-CZ" altLang="sk-SK" smtClean="0"/>
              <a:t>propojení s dynamickými modely systémů</a:t>
            </a:r>
          </a:p>
          <a:p>
            <a:r>
              <a:rPr lang="cs-CZ" altLang="sk-SK" smtClean="0">
                <a:solidFill>
                  <a:srgbClr val="FF7C05"/>
                </a:solidFill>
              </a:rPr>
              <a:t>Stateflow</a:t>
            </a:r>
          </a:p>
        </p:txBody>
      </p:sp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924175"/>
            <a:ext cx="316388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196975"/>
            <a:ext cx="21494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AutoShape 6"/>
          <p:cNvSpPr>
            <a:spLocks noChangeArrowheads="1"/>
          </p:cNvSpPr>
          <p:nvPr/>
        </p:nvSpPr>
        <p:spPr bwMode="auto">
          <a:xfrm>
            <a:off x="6997700" y="2671763"/>
            <a:ext cx="371475" cy="609600"/>
          </a:xfrm>
          <a:prstGeom prst="downArrow">
            <a:avLst>
              <a:gd name="adj1" fmla="val 50000"/>
              <a:gd name="adj2" fmla="val 66211"/>
            </a:avLst>
          </a:prstGeom>
          <a:solidFill>
            <a:srgbClr val="FF00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28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01E8A49D-F01C-4B2F-A1BE-7FC94867669E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47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pic>
        <p:nvPicPr>
          <p:cNvPr id="92163" name="Picture 9" descr="PIDr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1484313"/>
            <a:ext cx="34290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4213225" cy="534988"/>
          </a:xfrm>
        </p:spPr>
        <p:txBody>
          <a:bodyPr/>
          <a:lstStyle/>
          <a:p>
            <a:r>
              <a:rPr lang="cs-CZ" altLang="sk-SK" smtClean="0"/>
              <a:t>Model-Based Design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389063"/>
            <a:ext cx="4852988" cy="5464175"/>
          </a:xfrm>
        </p:spPr>
        <p:txBody>
          <a:bodyPr/>
          <a:lstStyle/>
          <a:p>
            <a:r>
              <a:rPr lang="cs-CZ" altLang="sk-SK" smtClean="0"/>
              <a:t>Základem je model systému v Simulinku</a:t>
            </a:r>
          </a:p>
          <a:p>
            <a:r>
              <a:rPr lang="cs-CZ" altLang="sk-SK" smtClean="0"/>
              <a:t>Návrh řídicích systémů</a:t>
            </a:r>
          </a:p>
          <a:p>
            <a:pPr lvl="1"/>
            <a:r>
              <a:rPr lang="cs-CZ" altLang="sk-SK" smtClean="0"/>
              <a:t>propojením modelů soustav s regulátory lze modelovat libovolné regulační smyčky</a:t>
            </a:r>
          </a:p>
          <a:p>
            <a:pPr lvl="1"/>
            <a:r>
              <a:rPr lang="cs-CZ" altLang="sk-SK" smtClean="0"/>
              <a:t>regulace</a:t>
            </a:r>
          </a:p>
          <a:p>
            <a:pPr lvl="2"/>
            <a:r>
              <a:rPr lang="cs-CZ" altLang="sk-SK" smtClean="0"/>
              <a:t>spojitá, diskrétní</a:t>
            </a:r>
          </a:p>
          <a:p>
            <a:pPr lvl="2"/>
            <a:r>
              <a:rPr lang="cs-CZ" altLang="sk-SK" smtClean="0"/>
              <a:t>SISO, MIMO</a:t>
            </a:r>
          </a:p>
          <a:p>
            <a:pPr lvl="1"/>
            <a:r>
              <a:rPr lang="cs-CZ" altLang="sk-SK" smtClean="0"/>
              <a:t>nastavení regulace pomocí linearizace </a:t>
            </a:r>
          </a:p>
          <a:p>
            <a:pPr lvl="2"/>
            <a:r>
              <a:rPr lang="cs-CZ" altLang="sk-SK" smtClean="0">
                <a:solidFill>
                  <a:srgbClr val="FF7C05"/>
                </a:solidFill>
              </a:rPr>
              <a:t>Simulink Control Design</a:t>
            </a:r>
            <a:endParaRPr lang="cs-CZ" altLang="sk-SK" smtClean="0"/>
          </a:p>
          <a:p>
            <a:pPr lvl="1"/>
            <a:r>
              <a:rPr lang="cs-CZ" altLang="sk-SK" smtClean="0"/>
              <a:t>nastavení regulace pomocí optimalizace</a:t>
            </a:r>
          </a:p>
          <a:p>
            <a:pPr lvl="2"/>
            <a:r>
              <a:rPr lang="cs-CZ" altLang="sk-SK" smtClean="0">
                <a:solidFill>
                  <a:srgbClr val="FF7C05"/>
                </a:solidFill>
              </a:rPr>
              <a:t>Simulink Design Optimization</a:t>
            </a:r>
          </a:p>
          <a:p>
            <a:r>
              <a:rPr lang="cs-CZ" altLang="sk-SK" smtClean="0"/>
              <a:t>Algoritmy pro zpracování signálu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DSP System Toolbox</a:t>
            </a:r>
            <a:endParaRPr lang="cs-CZ" altLang="sk-SK" smtClean="0"/>
          </a:p>
          <a:p>
            <a:r>
              <a:rPr lang="cs-CZ" altLang="sk-SK" smtClean="0"/>
              <a:t>Algoritmy pro zpracování obrazu</a:t>
            </a:r>
          </a:p>
          <a:p>
            <a:pPr lvl="1"/>
            <a:r>
              <a:rPr lang="cs-CZ" altLang="sk-SK" smtClean="0">
                <a:solidFill>
                  <a:srgbClr val="FF7C05"/>
                </a:solidFill>
              </a:rPr>
              <a:t>Computer Vision System Toolbox</a:t>
            </a:r>
            <a:endParaRPr lang="cs-CZ" altLang="sk-SK" smtClean="0"/>
          </a:p>
          <a:p>
            <a:pPr lvl="1"/>
            <a:endParaRPr lang="cs-CZ" altLang="sk-SK" smtClean="0">
              <a:solidFill>
                <a:srgbClr val="FF7C05"/>
              </a:solidFill>
            </a:endParaRPr>
          </a:p>
          <a:p>
            <a:pPr lvl="1"/>
            <a:endParaRPr lang="cs-CZ" altLang="sk-SK" smtClean="0"/>
          </a:p>
        </p:txBody>
      </p:sp>
      <p:grpSp>
        <p:nvGrpSpPr>
          <p:cNvPr id="92166" name="Group 5"/>
          <p:cNvGrpSpPr>
            <a:grpSpLocks/>
          </p:cNvGrpSpPr>
          <p:nvPr/>
        </p:nvGrpSpPr>
        <p:grpSpPr bwMode="auto">
          <a:xfrm>
            <a:off x="5438775" y="3716338"/>
            <a:ext cx="3387725" cy="2374900"/>
            <a:chOff x="3711" y="2492"/>
            <a:chExt cx="2312" cy="1496"/>
          </a:xfrm>
        </p:grpSpPr>
        <p:pic>
          <p:nvPicPr>
            <p:cNvPr id="92167" name="Picture 6" descr="SPB_mod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" y="2492"/>
              <a:ext cx="2223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8" name="Picture 7" descr="SPB_spectrogra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" y="3203"/>
              <a:ext cx="861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9" name="Picture 8" descr="SPB_spectr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" y="3203"/>
              <a:ext cx="952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4175" y="1389063"/>
            <a:ext cx="8375650" cy="52228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 smtClean="0"/>
              <a:t>Motivace:</a:t>
            </a:r>
          </a:p>
          <a:p>
            <a:pPr>
              <a:defRPr/>
            </a:pPr>
            <a:r>
              <a:rPr lang="cs-CZ" dirty="0" smtClean="0"/>
              <a:t>Uvolnit si vlastní počítač</a:t>
            </a:r>
            <a:endParaRPr lang="en-US" dirty="0" smtClean="0"/>
          </a:p>
          <a:p>
            <a:pPr lvl="1">
              <a:defRPr/>
            </a:pPr>
            <a:r>
              <a:rPr lang="cs-CZ" dirty="0" smtClean="0"/>
              <a:t>Vyvíjet algoritmy, zatímco se aktuální verze počítá jinde</a:t>
            </a:r>
            <a:endParaRPr lang="en-US" dirty="0" smtClean="0"/>
          </a:p>
          <a:p>
            <a:pPr lvl="1">
              <a:defRPr/>
            </a:pPr>
            <a:r>
              <a:rPr lang="cs-CZ" dirty="0" smtClean="0"/>
              <a:t>Přístup k výkonnějším počítačům</a:t>
            </a:r>
          </a:p>
          <a:p>
            <a:pPr lvl="1">
              <a:defRPr/>
            </a:pPr>
            <a:r>
              <a:rPr lang="cs-CZ" dirty="0" smtClean="0"/>
              <a:t>Dávkové zpracování úloh bez nutnosti nepřetržitého dohledu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cs-CZ" dirty="0" smtClean="0"/>
              <a:t>Urychlení výpočtu</a:t>
            </a:r>
            <a:endParaRPr lang="en-US" dirty="0" smtClean="0"/>
          </a:p>
          <a:p>
            <a:pPr lvl="1">
              <a:defRPr/>
            </a:pPr>
            <a:r>
              <a:rPr lang="cs-CZ" dirty="0" smtClean="0"/>
              <a:t>Využití více výpočetních jader</a:t>
            </a:r>
            <a:endParaRPr lang="en-US" dirty="0" smtClean="0"/>
          </a:p>
          <a:p>
            <a:pPr lvl="1">
              <a:defRPr/>
            </a:pPr>
            <a:r>
              <a:rPr lang="cs-CZ" dirty="0" smtClean="0"/>
              <a:t>Je možné provádět výpočty, které </a:t>
            </a:r>
            <a:br>
              <a:rPr lang="cs-CZ" dirty="0" smtClean="0"/>
            </a:br>
            <a:r>
              <a:rPr lang="cs-CZ" dirty="0" smtClean="0"/>
              <a:t>byly dosud nemyslitelné</a:t>
            </a:r>
          </a:p>
          <a:p>
            <a:pPr lvl="2">
              <a:defRPr/>
            </a:pPr>
            <a:r>
              <a:rPr lang="cs-CZ" dirty="0" smtClean="0"/>
              <a:t>Pravidelné finanční analýzy, složité modely vývoje počasí apod.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cs-CZ" dirty="0" smtClean="0"/>
              <a:t>Zpracování velkého objemu dat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cs-CZ" dirty="0" smtClean="0"/>
              <a:t>Využití distribuovaných polí</a:t>
            </a:r>
            <a:endParaRPr lang="en-US" dirty="0" smtClean="0"/>
          </a:p>
          <a:p>
            <a:pPr lvl="1">
              <a:defRPr/>
            </a:pPr>
            <a:r>
              <a:rPr lang="cs-CZ" dirty="0" smtClean="0"/>
              <a:t>Řešení rozsáhlých úloh bez nutnosti přepisování algoritmů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93187" name="Skupina 1"/>
          <p:cNvGrpSpPr>
            <a:grpSpLocks/>
          </p:cNvGrpSpPr>
          <p:nvPr/>
        </p:nvGrpSpPr>
        <p:grpSpPr bwMode="auto">
          <a:xfrm>
            <a:off x="5018088" y="1555750"/>
            <a:ext cx="3725862" cy="2767013"/>
            <a:chOff x="5200650" y="2442114"/>
            <a:chExt cx="4036695" cy="2766124"/>
          </a:xfrm>
        </p:grpSpPr>
        <p:sp>
          <p:nvSpPr>
            <p:cNvPr id="16" name="Rectangle 15"/>
            <p:cNvSpPr/>
            <p:nvPr/>
          </p:nvSpPr>
          <p:spPr>
            <a:xfrm>
              <a:off x="7453769" y="2442114"/>
              <a:ext cx="1783576" cy="276612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  <a:cs typeface="Arial" pitchFamily="34" charset="0"/>
                </a:rPr>
                <a:t>Cluster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864834" y="4490919"/>
              <a:ext cx="961446" cy="530055"/>
            </a:xfrm>
            <a:prstGeom prst="roundRect">
              <a:avLst>
                <a:gd name="adj" fmla="val 370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050" b="1" dirty="0">
                  <a:solidFill>
                    <a:srgbClr val="0000BC"/>
                  </a:solidFill>
                  <a:cs typeface="Arial" pitchFamily="34" charset="0"/>
                </a:rPr>
                <a:t>Scheduler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8769522" y="3235609"/>
              <a:ext cx="1720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8420375" y="2772208"/>
              <a:ext cx="693135" cy="657014"/>
            </a:xfrm>
            <a:prstGeom prst="roundRect">
              <a:avLst>
                <a:gd name="adj" fmla="val 370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535610" y="2843623"/>
              <a:ext cx="462664" cy="1840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535610" y="3156259"/>
              <a:ext cx="462664" cy="1840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8764362" y="3030888"/>
              <a:ext cx="1719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8403175" y="3559355"/>
              <a:ext cx="686255" cy="657014"/>
            </a:xfrm>
            <a:prstGeom prst="roundRect">
              <a:avLst>
                <a:gd name="adj" fmla="val 370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511531" y="3632356"/>
              <a:ext cx="462664" cy="1825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511531" y="3944994"/>
              <a:ext cx="462664" cy="1825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8757483" y="3818035"/>
              <a:ext cx="0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766082" y="3435570"/>
              <a:ext cx="0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928472" y="4008474"/>
              <a:ext cx="0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7577605" y="3545073"/>
              <a:ext cx="693135" cy="655426"/>
            </a:xfrm>
            <a:prstGeom prst="roundRect">
              <a:avLst>
                <a:gd name="adj" fmla="val 370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692840" y="3616487"/>
              <a:ext cx="462664" cy="1825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692840" y="3929124"/>
              <a:ext cx="462664" cy="1825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938792" y="3803751"/>
              <a:ext cx="1719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931912" y="3229261"/>
              <a:ext cx="1719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7581045" y="2765860"/>
              <a:ext cx="694855" cy="655427"/>
            </a:xfrm>
            <a:prstGeom prst="roundRect">
              <a:avLst>
                <a:gd name="adj" fmla="val 370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698001" y="2837275"/>
              <a:ext cx="460944" cy="1825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698001" y="3149912"/>
              <a:ext cx="460944" cy="1825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600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942232" y="3024540"/>
              <a:ext cx="1719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940511" y="3435570"/>
              <a:ext cx="0" cy="114263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8336768" y="3820206"/>
              <a:ext cx="782" cy="114300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8354060" y="3039918"/>
              <a:ext cx="782" cy="114300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 w="med" len="sm"/>
              <a:tailEnd type="triangle" w="med" len="sm"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215" name="Group 48"/>
            <p:cNvGrpSpPr>
              <a:grpSpLocks noChangeAspect="1"/>
            </p:cNvGrpSpPr>
            <p:nvPr/>
          </p:nvGrpSpPr>
          <p:grpSpPr bwMode="auto">
            <a:xfrm>
              <a:off x="7811294" y="2775007"/>
              <a:ext cx="1100155" cy="1344168"/>
              <a:chOff x="6413795" y="2771775"/>
              <a:chExt cx="1269410" cy="1680210"/>
            </a:xfrm>
          </p:grpSpPr>
          <p:pic>
            <p:nvPicPr>
              <p:cNvPr id="93225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7373713" y="2781300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26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7362825" y="3184076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27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7373713" y="3770344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28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7362825" y="4173120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29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6424683" y="2771775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0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6413795" y="3174551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1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6424683" y="3751294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2" name="Picture 3" descr="C:\Users\nide\AppData\Local\Temp\wze276\L-Membrane_RGB_R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99"/>
              <a:stretch>
                <a:fillRect/>
              </a:stretch>
            </p:blipFill>
            <p:spPr bwMode="auto">
              <a:xfrm>
                <a:off x="6413795" y="4154070"/>
                <a:ext cx="309492" cy="27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216" name="Group 57"/>
            <p:cNvGrpSpPr>
              <a:grpSpLocks noChangeAspect="1"/>
            </p:cNvGrpSpPr>
            <p:nvPr/>
          </p:nvGrpSpPr>
          <p:grpSpPr bwMode="auto">
            <a:xfrm>
              <a:off x="8100219" y="3320781"/>
              <a:ext cx="1114229" cy="978226"/>
              <a:chOff x="6710983" y="3448278"/>
              <a:chExt cx="1285649" cy="1222782"/>
            </a:xfrm>
          </p:grpSpPr>
          <p:pic>
            <p:nvPicPr>
              <p:cNvPr id="93221" name="Picture 2" descr="GPU_final-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4194">
                <a:off x="7682533" y="3456742"/>
                <a:ext cx="314099" cy="249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22" name="Picture 2" descr="GPU_final-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4194">
                <a:off x="7653958" y="4409955"/>
                <a:ext cx="314099" cy="249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23" name="Picture 2" descr="GPU_final-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4194">
                <a:off x="6710983" y="4421744"/>
                <a:ext cx="314099" cy="249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24" name="Picture 2" descr="GPU_final-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4194">
                <a:off x="6715351" y="3448278"/>
                <a:ext cx="314099" cy="249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3217" name="Group 62"/>
            <p:cNvGrpSpPr>
              <a:grpSpLocks/>
            </p:cNvGrpSpPr>
            <p:nvPr/>
          </p:nvGrpSpPr>
          <p:grpSpPr bwMode="auto">
            <a:xfrm rot="10800000">
              <a:off x="6769101" y="4648201"/>
              <a:ext cx="653696" cy="311959"/>
              <a:chOff x="3453765" y="3807425"/>
              <a:chExt cx="571500" cy="561375"/>
            </a:xfrm>
          </p:grpSpPr>
          <p:sp>
            <p:nvSpPr>
              <p:cNvPr id="64" name="AutoShape 130"/>
              <p:cNvSpPr>
                <a:spLocks noChangeArrowheads="1"/>
              </p:cNvSpPr>
              <p:nvPr/>
            </p:nvSpPr>
            <p:spPr bwMode="auto">
              <a:xfrm>
                <a:off x="3453753" y="3806511"/>
                <a:ext cx="571396" cy="254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6480 h 21600"/>
                  <a:gd name="T14" fmla="*/ 20160 w 21600"/>
                  <a:gd name="T15" fmla="*/ 151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062" y="0"/>
                    </a:moveTo>
                    <a:lnTo>
                      <a:pt x="18062" y="6448"/>
                    </a:lnTo>
                    <a:lnTo>
                      <a:pt x="3375" y="6448"/>
                    </a:lnTo>
                    <a:lnTo>
                      <a:pt x="3375" y="15152"/>
                    </a:lnTo>
                    <a:lnTo>
                      <a:pt x="18062" y="15152"/>
                    </a:lnTo>
                    <a:lnTo>
                      <a:pt x="18062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6448"/>
                    </a:moveTo>
                    <a:lnTo>
                      <a:pt x="1350" y="15152"/>
                    </a:lnTo>
                    <a:lnTo>
                      <a:pt x="2700" y="15152"/>
                    </a:lnTo>
                    <a:lnTo>
                      <a:pt x="2700" y="6448"/>
                    </a:lnTo>
                    <a:close/>
                  </a:path>
                  <a:path w="21600" h="21600">
                    <a:moveTo>
                      <a:pt x="0" y="6448"/>
                    </a:moveTo>
                    <a:lnTo>
                      <a:pt x="0" y="15152"/>
                    </a:lnTo>
                    <a:lnTo>
                      <a:pt x="675" y="15152"/>
                    </a:lnTo>
                    <a:lnTo>
                      <a:pt x="675" y="644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buFontTx/>
                  <a:buChar char="•"/>
                  <a:defRPr/>
                </a:pPr>
                <a:endParaRPr lang="en-US" sz="1400" b="1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65" name="AutoShape 179"/>
              <p:cNvSpPr>
                <a:spLocks noChangeArrowheads="1"/>
              </p:cNvSpPr>
              <p:nvPr/>
            </p:nvSpPr>
            <p:spPr bwMode="auto">
              <a:xfrm flipH="1">
                <a:off x="3462775" y="4114939"/>
                <a:ext cx="553352" cy="254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6480 h 21600"/>
                  <a:gd name="T14" fmla="*/ 20160 w 21600"/>
                  <a:gd name="T15" fmla="*/ 1512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8062" y="0"/>
                    </a:moveTo>
                    <a:lnTo>
                      <a:pt x="18062" y="6448"/>
                    </a:lnTo>
                    <a:lnTo>
                      <a:pt x="3375" y="6448"/>
                    </a:lnTo>
                    <a:lnTo>
                      <a:pt x="3375" y="15152"/>
                    </a:lnTo>
                    <a:lnTo>
                      <a:pt x="18062" y="15152"/>
                    </a:lnTo>
                    <a:lnTo>
                      <a:pt x="18062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6448"/>
                    </a:moveTo>
                    <a:lnTo>
                      <a:pt x="1350" y="15152"/>
                    </a:lnTo>
                    <a:lnTo>
                      <a:pt x="2700" y="15152"/>
                    </a:lnTo>
                    <a:lnTo>
                      <a:pt x="2700" y="6448"/>
                    </a:lnTo>
                    <a:close/>
                  </a:path>
                  <a:path w="21600" h="21600">
                    <a:moveTo>
                      <a:pt x="0" y="6448"/>
                    </a:moveTo>
                    <a:lnTo>
                      <a:pt x="0" y="15152"/>
                    </a:lnTo>
                    <a:lnTo>
                      <a:pt x="675" y="15152"/>
                    </a:lnTo>
                    <a:lnTo>
                      <a:pt x="675" y="6448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buFontTx/>
                  <a:buChar char="•"/>
                  <a:defRPr/>
                </a:pPr>
                <a:endParaRPr lang="en-US" sz="1400" b="1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5200650" y="4495679"/>
              <a:ext cx="1518705" cy="63320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cs typeface="Arial" pitchFamily="34" charset="0"/>
                </a:rPr>
                <a:t>MATLAB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100" b="1" dirty="0">
                  <a:solidFill>
                    <a:srgbClr val="FFFFFF"/>
                  </a:solidFill>
                  <a:cs typeface="Arial" pitchFamily="34" charset="0"/>
                </a:rPr>
                <a:t>(</a:t>
              </a:r>
              <a:r>
                <a:rPr lang="cs-CZ" sz="1100" b="1" dirty="0">
                  <a:solidFill>
                    <a:srgbClr val="FFFFFF"/>
                  </a:solidFill>
                  <a:cs typeface="Arial" pitchFamily="34" charset="0"/>
                </a:rPr>
                <a:t>K</a:t>
              </a:r>
              <a:r>
                <a:rPr lang="en-US" sz="1100" b="1" dirty="0" err="1">
                  <a:solidFill>
                    <a:srgbClr val="FFFFFF"/>
                  </a:solidFill>
                  <a:cs typeface="Arial" pitchFamily="34" charset="0"/>
                </a:rPr>
                <a:t>lient</a:t>
              </a:r>
              <a:r>
                <a:rPr lang="en-US" sz="1100" b="1" dirty="0">
                  <a:solidFill>
                    <a:srgbClr val="FFFFFF"/>
                  </a:solidFill>
                  <a:cs typeface="Arial" pitchFamily="34" charset="0"/>
                </a:rPr>
                <a:t>)</a:t>
              </a:r>
            </a:p>
          </p:txBody>
        </p:sp>
      </p:grpSp>
      <p:sp>
        <p:nvSpPr>
          <p:cNvPr id="93188" name="Rectangle 123"/>
          <p:cNvSpPr txBox="1">
            <a:spLocks noChangeArrowheads="1"/>
          </p:cNvSpPr>
          <p:nvPr/>
        </p:nvSpPr>
        <p:spPr bwMode="gray">
          <a:xfrm>
            <a:off x="384175" y="476250"/>
            <a:ext cx="2119313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 sz="3200">
                <a:solidFill>
                  <a:srgbClr val="0000BC"/>
                </a:solidFill>
              </a:rPr>
              <a:t>Výpočty v</a:t>
            </a:r>
          </a:p>
        </p:txBody>
      </p:sp>
      <p:sp>
        <p:nvSpPr>
          <p:cNvPr id="93189" name="Nadpis 2"/>
          <p:cNvSpPr>
            <a:spLocks noGrp="1"/>
          </p:cNvSpPr>
          <p:nvPr>
            <p:ph type="title"/>
          </p:nvPr>
        </p:nvSpPr>
        <p:spPr>
          <a:xfrm>
            <a:off x="384175" y="476250"/>
            <a:ext cx="7537450" cy="534988"/>
          </a:xfrm>
        </p:spPr>
        <p:txBody>
          <a:bodyPr/>
          <a:lstStyle/>
          <a:p>
            <a:r>
              <a:rPr lang="cs-CZ" altLang="sk-SK" smtClean="0">
                <a:solidFill>
                  <a:srgbClr val="0000BC"/>
                </a:solidFill>
              </a:rPr>
              <a:t>Výpočty v rámci výpočetního clusteru</a:t>
            </a:r>
            <a:endParaRPr lang="cs-CZ" altLang="sk-SK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4A89D45B-C2AD-44F3-81D3-E2334DF84CBA}" type="slidenum">
              <a:rPr lang="cs-CZ" altLang="sk-SK" smtClean="0">
                <a:solidFill>
                  <a:srgbClr val="0000BC"/>
                </a:solidFill>
              </a:rPr>
              <a:pPr eaLnBrk="1" hangingPunct="1">
                <a:defRPr/>
              </a:pPr>
              <a:t>49</a:t>
            </a:fld>
            <a:endParaRPr lang="cs-CZ" altLang="sk-SK" smtClean="0">
              <a:solidFill>
                <a:srgbClr val="0000BC"/>
              </a:solidFill>
            </a:endParaRPr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523875" y="2200275"/>
            <a:ext cx="3429000" cy="3436938"/>
          </a:xfrm>
          <a:prstGeom prst="rect">
            <a:avLst/>
          </a:prstGeom>
          <a:noFill/>
          <a:ln w="57150">
            <a:solidFill>
              <a:srgbClr val="8CB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cs-CZ" altLang="sk-SK" sz="1400">
              <a:solidFill>
                <a:srgbClr val="000000"/>
              </a:solidFill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4924425" y="1498600"/>
            <a:ext cx="3197225" cy="401638"/>
          </a:xfrm>
          <a:prstGeom prst="rect">
            <a:avLst/>
          </a:prstGeom>
          <a:solidFill>
            <a:srgbClr val="8CB6E4"/>
          </a:soli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r>
              <a:rPr lang="cs-CZ" sz="1400" b="1">
                <a:solidFill>
                  <a:srgbClr val="0000BC"/>
                </a:solidFill>
                <a:latin typeface="Arial" pitchFamily="34" charset="0"/>
                <a:cs typeface="+mn-cs"/>
              </a:rPr>
              <a:t>Výpočetní cluster</a:t>
            </a:r>
          </a:p>
        </p:txBody>
      </p:sp>
      <p:grpSp>
        <p:nvGrpSpPr>
          <p:cNvPr id="94213" name="Group 4"/>
          <p:cNvGrpSpPr>
            <a:grpSpLocks/>
          </p:cNvGrpSpPr>
          <p:nvPr/>
        </p:nvGrpSpPr>
        <p:grpSpPr bwMode="auto">
          <a:xfrm>
            <a:off x="6981825" y="3168650"/>
            <a:ext cx="1416050" cy="655638"/>
            <a:chOff x="4331" y="1561"/>
            <a:chExt cx="893" cy="413"/>
          </a:xfrm>
        </p:grpSpPr>
        <p:sp>
          <p:nvSpPr>
            <p:cNvPr id="94324" name="Text Box 5"/>
            <p:cNvSpPr txBox="1">
              <a:spLocks noChangeArrowheads="1"/>
            </p:cNvSpPr>
            <p:nvPr/>
          </p:nvSpPr>
          <p:spPr bwMode="auto">
            <a:xfrm>
              <a:off x="4715" y="1679"/>
              <a:ext cx="3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94325" name="Freeform 6"/>
            <p:cNvSpPr>
              <a:spLocks/>
            </p:cNvSpPr>
            <p:nvPr/>
          </p:nvSpPr>
          <p:spPr bwMode="auto">
            <a:xfrm>
              <a:off x="4338" y="1561"/>
              <a:ext cx="880" cy="48"/>
            </a:xfrm>
            <a:custGeom>
              <a:avLst/>
              <a:gdLst>
                <a:gd name="T0" fmla="*/ 0 w 880"/>
                <a:gd name="T1" fmla="*/ 48 h 48"/>
                <a:gd name="T2" fmla="*/ 103 w 880"/>
                <a:gd name="T3" fmla="*/ 3 h 48"/>
                <a:gd name="T4" fmla="*/ 119 w 880"/>
                <a:gd name="T5" fmla="*/ 0 h 48"/>
                <a:gd name="T6" fmla="*/ 789 w 880"/>
                <a:gd name="T7" fmla="*/ 0 h 48"/>
                <a:gd name="T8" fmla="*/ 802 w 880"/>
                <a:gd name="T9" fmla="*/ 3 h 48"/>
                <a:gd name="T10" fmla="*/ 880 w 880"/>
                <a:gd name="T11" fmla="*/ 48 h 48"/>
                <a:gd name="T12" fmla="*/ 0 w 8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48"/>
                <a:gd name="T23" fmla="*/ 880 w 88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48">
                  <a:moveTo>
                    <a:pt x="0" y="48"/>
                  </a:moveTo>
                  <a:lnTo>
                    <a:pt x="103" y="3"/>
                  </a:lnTo>
                  <a:lnTo>
                    <a:pt x="119" y="0"/>
                  </a:lnTo>
                  <a:lnTo>
                    <a:pt x="789" y="0"/>
                  </a:lnTo>
                  <a:lnTo>
                    <a:pt x="802" y="3"/>
                  </a:lnTo>
                  <a:lnTo>
                    <a:pt x="88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8DCF2"/>
                </a:gs>
                <a:gs pos="100000">
                  <a:srgbClr val="8CB6E4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26" name="Freeform 7"/>
            <p:cNvSpPr>
              <a:spLocks/>
            </p:cNvSpPr>
            <p:nvPr/>
          </p:nvSpPr>
          <p:spPr bwMode="auto">
            <a:xfrm>
              <a:off x="4331" y="1609"/>
              <a:ext cx="893" cy="336"/>
            </a:xfrm>
            <a:custGeom>
              <a:avLst/>
              <a:gdLst>
                <a:gd name="T0" fmla="*/ 96457 w 277"/>
                <a:gd name="T1" fmla="*/ 34602 h 105"/>
                <a:gd name="T2" fmla="*/ 95387 w 277"/>
                <a:gd name="T3" fmla="*/ 35226 h 105"/>
                <a:gd name="T4" fmla="*/ 1070 w 277"/>
                <a:gd name="T5" fmla="*/ 35226 h 105"/>
                <a:gd name="T6" fmla="*/ 0 w 277"/>
                <a:gd name="T7" fmla="*/ 34602 h 105"/>
                <a:gd name="T8" fmla="*/ 0 w 277"/>
                <a:gd name="T9" fmla="*/ 624 h 105"/>
                <a:gd name="T10" fmla="*/ 1070 w 277"/>
                <a:gd name="T11" fmla="*/ 0 h 105"/>
                <a:gd name="T12" fmla="*/ 95387 w 277"/>
                <a:gd name="T13" fmla="*/ 0 h 105"/>
                <a:gd name="T14" fmla="*/ 96457 w 277"/>
                <a:gd name="T15" fmla="*/ 624 h 105"/>
                <a:gd name="T16" fmla="*/ 96457 w 277"/>
                <a:gd name="T17" fmla="*/ 34602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05"/>
                <a:gd name="T29" fmla="*/ 277 w 27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05">
                  <a:moveTo>
                    <a:pt x="277" y="103"/>
                  </a:moveTo>
                  <a:cubicBezTo>
                    <a:pt x="277" y="104"/>
                    <a:pt x="275" y="105"/>
                    <a:pt x="274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1" y="105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0"/>
                    <a:pt x="277" y="0"/>
                    <a:pt x="277" y="2"/>
                  </a:cubicBezTo>
                  <a:lnTo>
                    <a:pt x="277" y="103"/>
                  </a:lnTo>
                  <a:close/>
                </a:path>
              </a:pathLst>
            </a:custGeom>
            <a:gradFill rotWithShape="1">
              <a:gsLst>
                <a:gs pos="0">
                  <a:srgbClr val="8CB6E4"/>
                </a:gs>
                <a:gs pos="50000">
                  <a:srgbClr val="E5EFF9"/>
                </a:gs>
                <a:gs pos="100000">
                  <a:srgbClr val="8CB6E4"/>
                </a:gs>
              </a:gsLst>
              <a:lin ang="0" scaled="1"/>
            </a:gra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27" name="Oval 8"/>
            <p:cNvSpPr>
              <a:spLocks noChangeArrowheads="1"/>
            </p:cNvSpPr>
            <p:nvPr/>
          </p:nvSpPr>
          <p:spPr bwMode="auto">
            <a:xfrm>
              <a:off x="5095" y="1771"/>
              <a:ext cx="44" cy="39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A8A8A8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28" name="Rectangle 9"/>
            <p:cNvSpPr>
              <a:spLocks noChangeArrowheads="1"/>
            </p:cNvSpPr>
            <p:nvPr/>
          </p:nvSpPr>
          <p:spPr bwMode="auto">
            <a:xfrm>
              <a:off x="4409" y="1670"/>
              <a:ext cx="251" cy="67"/>
            </a:xfrm>
            <a:prstGeom prst="rect">
              <a:avLst/>
            </a:pr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29" name="Freeform 10"/>
            <p:cNvSpPr>
              <a:spLocks/>
            </p:cNvSpPr>
            <p:nvPr/>
          </p:nvSpPr>
          <p:spPr bwMode="auto">
            <a:xfrm>
              <a:off x="4405" y="1788"/>
              <a:ext cx="258" cy="77"/>
            </a:xfrm>
            <a:custGeom>
              <a:avLst/>
              <a:gdLst>
                <a:gd name="T0" fmla="*/ 27906 w 80"/>
                <a:gd name="T1" fmla="*/ 2018 h 24"/>
                <a:gd name="T2" fmla="*/ 18815 w 80"/>
                <a:gd name="T3" fmla="*/ 2018 h 24"/>
                <a:gd name="T4" fmla="*/ 13958 w 80"/>
                <a:gd name="T5" fmla="*/ 0 h 24"/>
                <a:gd name="T6" fmla="*/ 9091 w 80"/>
                <a:gd name="T7" fmla="*/ 2018 h 24"/>
                <a:gd name="T8" fmla="*/ 0 w 80"/>
                <a:gd name="T9" fmla="*/ 2018 h 24"/>
                <a:gd name="T10" fmla="*/ 0 w 80"/>
                <a:gd name="T11" fmla="*/ 6474 h 24"/>
                <a:gd name="T12" fmla="*/ 9091 w 80"/>
                <a:gd name="T13" fmla="*/ 6474 h 24"/>
                <a:gd name="T14" fmla="*/ 13958 w 80"/>
                <a:gd name="T15" fmla="*/ 8152 h 24"/>
                <a:gd name="T16" fmla="*/ 18815 w 80"/>
                <a:gd name="T17" fmla="*/ 6474 h 24"/>
                <a:gd name="T18" fmla="*/ 27906 w 80"/>
                <a:gd name="T19" fmla="*/ 6474 h 24"/>
                <a:gd name="T20" fmla="*/ 27906 w 80"/>
                <a:gd name="T21" fmla="*/ 201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24"/>
                <a:gd name="T35" fmla="*/ 80 w 8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24">
                  <a:moveTo>
                    <a:pt x="80" y="6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1" y="3"/>
                    <a:pt x="46" y="0"/>
                    <a:pt x="40" y="0"/>
                  </a:cubicBezTo>
                  <a:cubicBezTo>
                    <a:pt x="34" y="0"/>
                    <a:pt x="29" y="3"/>
                    <a:pt x="2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2"/>
                    <a:pt x="34" y="24"/>
                    <a:pt x="40" y="24"/>
                  </a:cubicBezTo>
                  <a:cubicBezTo>
                    <a:pt x="46" y="24"/>
                    <a:pt x="51" y="22"/>
                    <a:pt x="54" y="19"/>
                  </a:cubicBezTo>
                  <a:cubicBezTo>
                    <a:pt x="80" y="19"/>
                    <a:pt x="80" y="19"/>
                    <a:pt x="80" y="19"/>
                  </a:cubicBezTo>
                  <a:lnTo>
                    <a:pt x="80" y="6"/>
                  </a:lnTo>
                  <a:close/>
                </a:path>
              </a:pathLst>
            </a:cu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30" name="Rectangle 11"/>
            <p:cNvSpPr>
              <a:spLocks noChangeArrowheads="1"/>
            </p:cNvSpPr>
            <p:nvPr/>
          </p:nvSpPr>
          <p:spPr bwMode="auto">
            <a:xfrm>
              <a:off x="4363" y="1947"/>
              <a:ext cx="832" cy="27"/>
            </a:xfrm>
            <a:prstGeom prst="rect">
              <a:avLst/>
            </a:prstGeom>
            <a:gradFill rotWithShape="1">
              <a:gsLst>
                <a:gs pos="0">
                  <a:srgbClr val="313131"/>
                </a:gs>
                <a:gs pos="100000">
                  <a:srgbClr val="6969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94214" name="Group 12"/>
          <p:cNvGrpSpPr>
            <a:grpSpLocks/>
          </p:cNvGrpSpPr>
          <p:nvPr/>
        </p:nvGrpSpPr>
        <p:grpSpPr bwMode="auto">
          <a:xfrm>
            <a:off x="6981825" y="4705350"/>
            <a:ext cx="1416050" cy="655638"/>
            <a:chOff x="4331" y="1561"/>
            <a:chExt cx="893" cy="413"/>
          </a:xfrm>
        </p:grpSpPr>
        <p:sp>
          <p:nvSpPr>
            <p:cNvPr id="94317" name="Text Box 13"/>
            <p:cNvSpPr txBox="1">
              <a:spLocks noChangeArrowheads="1"/>
            </p:cNvSpPr>
            <p:nvPr/>
          </p:nvSpPr>
          <p:spPr bwMode="auto">
            <a:xfrm>
              <a:off x="4715" y="1679"/>
              <a:ext cx="3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94318" name="Freeform 14"/>
            <p:cNvSpPr>
              <a:spLocks/>
            </p:cNvSpPr>
            <p:nvPr/>
          </p:nvSpPr>
          <p:spPr bwMode="auto">
            <a:xfrm>
              <a:off x="4338" y="1561"/>
              <a:ext cx="880" cy="48"/>
            </a:xfrm>
            <a:custGeom>
              <a:avLst/>
              <a:gdLst>
                <a:gd name="T0" fmla="*/ 0 w 880"/>
                <a:gd name="T1" fmla="*/ 48 h 48"/>
                <a:gd name="T2" fmla="*/ 103 w 880"/>
                <a:gd name="T3" fmla="*/ 3 h 48"/>
                <a:gd name="T4" fmla="*/ 119 w 880"/>
                <a:gd name="T5" fmla="*/ 0 h 48"/>
                <a:gd name="T6" fmla="*/ 789 w 880"/>
                <a:gd name="T7" fmla="*/ 0 h 48"/>
                <a:gd name="T8" fmla="*/ 802 w 880"/>
                <a:gd name="T9" fmla="*/ 3 h 48"/>
                <a:gd name="T10" fmla="*/ 880 w 880"/>
                <a:gd name="T11" fmla="*/ 48 h 48"/>
                <a:gd name="T12" fmla="*/ 0 w 8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48"/>
                <a:gd name="T23" fmla="*/ 880 w 88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48">
                  <a:moveTo>
                    <a:pt x="0" y="48"/>
                  </a:moveTo>
                  <a:lnTo>
                    <a:pt x="103" y="3"/>
                  </a:lnTo>
                  <a:lnTo>
                    <a:pt x="119" y="0"/>
                  </a:lnTo>
                  <a:lnTo>
                    <a:pt x="789" y="0"/>
                  </a:lnTo>
                  <a:lnTo>
                    <a:pt x="802" y="3"/>
                  </a:lnTo>
                  <a:lnTo>
                    <a:pt x="88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8DCF2"/>
                </a:gs>
                <a:gs pos="100000">
                  <a:srgbClr val="8CB6E4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19" name="Freeform 15"/>
            <p:cNvSpPr>
              <a:spLocks/>
            </p:cNvSpPr>
            <p:nvPr/>
          </p:nvSpPr>
          <p:spPr bwMode="auto">
            <a:xfrm>
              <a:off x="4331" y="1609"/>
              <a:ext cx="893" cy="336"/>
            </a:xfrm>
            <a:custGeom>
              <a:avLst/>
              <a:gdLst>
                <a:gd name="T0" fmla="*/ 96457 w 277"/>
                <a:gd name="T1" fmla="*/ 34602 h 105"/>
                <a:gd name="T2" fmla="*/ 95387 w 277"/>
                <a:gd name="T3" fmla="*/ 35226 h 105"/>
                <a:gd name="T4" fmla="*/ 1070 w 277"/>
                <a:gd name="T5" fmla="*/ 35226 h 105"/>
                <a:gd name="T6" fmla="*/ 0 w 277"/>
                <a:gd name="T7" fmla="*/ 34602 h 105"/>
                <a:gd name="T8" fmla="*/ 0 w 277"/>
                <a:gd name="T9" fmla="*/ 624 h 105"/>
                <a:gd name="T10" fmla="*/ 1070 w 277"/>
                <a:gd name="T11" fmla="*/ 0 h 105"/>
                <a:gd name="T12" fmla="*/ 95387 w 277"/>
                <a:gd name="T13" fmla="*/ 0 h 105"/>
                <a:gd name="T14" fmla="*/ 96457 w 277"/>
                <a:gd name="T15" fmla="*/ 624 h 105"/>
                <a:gd name="T16" fmla="*/ 96457 w 277"/>
                <a:gd name="T17" fmla="*/ 34602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05"/>
                <a:gd name="T29" fmla="*/ 277 w 27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05">
                  <a:moveTo>
                    <a:pt x="277" y="103"/>
                  </a:moveTo>
                  <a:cubicBezTo>
                    <a:pt x="277" y="104"/>
                    <a:pt x="275" y="105"/>
                    <a:pt x="274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1" y="105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0"/>
                    <a:pt x="277" y="0"/>
                    <a:pt x="277" y="2"/>
                  </a:cubicBezTo>
                  <a:lnTo>
                    <a:pt x="277" y="103"/>
                  </a:lnTo>
                  <a:close/>
                </a:path>
              </a:pathLst>
            </a:custGeom>
            <a:gradFill rotWithShape="1">
              <a:gsLst>
                <a:gs pos="0">
                  <a:srgbClr val="8CB6E4"/>
                </a:gs>
                <a:gs pos="50000">
                  <a:srgbClr val="E5EFF9"/>
                </a:gs>
                <a:gs pos="100000">
                  <a:srgbClr val="8CB6E4"/>
                </a:gs>
              </a:gsLst>
              <a:lin ang="0" scaled="1"/>
            </a:gra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20" name="Oval 16"/>
            <p:cNvSpPr>
              <a:spLocks noChangeArrowheads="1"/>
            </p:cNvSpPr>
            <p:nvPr/>
          </p:nvSpPr>
          <p:spPr bwMode="auto">
            <a:xfrm>
              <a:off x="5095" y="1771"/>
              <a:ext cx="44" cy="39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A8A8A8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21" name="Rectangle 17"/>
            <p:cNvSpPr>
              <a:spLocks noChangeArrowheads="1"/>
            </p:cNvSpPr>
            <p:nvPr/>
          </p:nvSpPr>
          <p:spPr bwMode="auto">
            <a:xfrm>
              <a:off x="4409" y="1670"/>
              <a:ext cx="251" cy="67"/>
            </a:xfrm>
            <a:prstGeom prst="rect">
              <a:avLst/>
            </a:pr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22" name="Freeform 18"/>
            <p:cNvSpPr>
              <a:spLocks/>
            </p:cNvSpPr>
            <p:nvPr/>
          </p:nvSpPr>
          <p:spPr bwMode="auto">
            <a:xfrm>
              <a:off x="4405" y="1788"/>
              <a:ext cx="258" cy="77"/>
            </a:xfrm>
            <a:custGeom>
              <a:avLst/>
              <a:gdLst>
                <a:gd name="T0" fmla="*/ 27906 w 80"/>
                <a:gd name="T1" fmla="*/ 2018 h 24"/>
                <a:gd name="T2" fmla="*/ 18815 w 80"/>
                <a:gd name="T3" fmla="*/ 2018 h 24"/>
                <a:gd name="T4" fmla="*/ 13958 w 80"/>
                <a:gd name="T5" fmla="*/ 0 h 24"/>
                <a:gd name="T6" fmla="*/ 9091 w 80"/>
                <a:gd name="T7" fmla="*/ 2018 h 24"/>
                <a:gd name="T8" fmla="*/ 0 w 80"/>
                <a:gd name="T9" fmla="*/ 2018 h 24"/>
                <a:gd name="T10" fmla="*/ 0 w 80"/>
                <a:gd name="T11" fmla="*/ 6474 h 24"/>
                <a:gd name="T12" fmla="*/ 9091 w 80"/>
                <a:gd name="T13" fmla="*/ 6474 h 24"/>
                <a:gd name="T14" fmla="*/ 13958 w 80"/>
                <a:gd name="T15" fmla="*/ 8152 h 24"/>
                <a:gd name="T16" fmla="*/ 18815 w 80"/>
                <a:gd name="T17" fmla="*/ 6474 h 24"/>
                <a:gd name="T18" fmla="*/ 27906 w 80"/>
                <a:gd name="T19" fmla="*/ 6474 h 24"/>
                <a:gd name="T20" fmla="*/ 27906 w 80"/>
                <a:gd name="T21" fmla="*/ 201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24"/>
                <a:gd name="T35" fmla="*/ 80 w 8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24">
                  <a:moveTo>
                    <a:pt x="80" y="6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1" y="3"/>
                    <a:pt x="46" y="0"/>
                    <a:pt x="40" y="0"/>
                  </a:cubicBezTo>
                  <a:cubicBezTo>
                    <a:pt x="34" y="0"/>
                    <a:pt x="29" y="3"/>
                    <a:pt x="2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2"/>
                    <a:pt x="34" y="24"/>
                    <a:pt x="40" y="24"/>
                  </a:cubicBezTo>
                  <a:cubicBezTo>
                    <a:pt x="46" y="24"/>
                    <a:pt x="51" y="22"/>
                    <a:pt x="54" y="19"/>
                  </a:cubicBezTo>
                  <a:cubicBezTo>
                    <a:pt x="80" y="19"/>
                    <a:pt x="80" y="19"/>
                    <a:pt x="80" y="19"/>
                  </a:cubicBezTo>
                  <a:lnTo>
                    <a:pt x="80" y="6"/>
                  </a:lnTo>
                  <a:close/>
                </a:path>
              </a:pathLst>
            </a:cu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23" name="Rectangle 19"/>
            <p:cNvSpPr>
              <a:spLocks noChangeArrowheads="1"/>
            </p:cNvSpPr>
            <p:nvPr/>
          </p:nvSpPr>
          <p:spPr bwMode="auto">
            <a:xfrm>
              <a:off x="4363" y="1947"/>
              <a:ext cx="832" cy="27"/>
            </a:xfrm>
            <a:prstGeom prst="rect">
              <a:avLst/>
            </a:prstGeom>
            <a:gradFill rotWithShape="1">
              <a:gsLst>
                <a:gs pos="0">
                  <a:srgbClr val="313131"/>
                </a:gs>
                <a:gs pos="100000">
                  <a:srgbClr val="6969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94215" name="Group 20"/>
          <p:cNvGrpSpPr>
            <a:grpSpLocks/>
          </p:cNvGrpSpPr>
          <p:nvPr/>
        </p:nvGrpSpPr>
        <p:grpSpPr bwMode="auto">
          <a:xfrm>
            <a:off x="6981825" y="2422525"/>
            <a:ext cx="1416050" cy="655638"/>
            <a:chOff x="4331" y="1561"/>
            <a:chExt cx="893" cy="413"/>
          </a:xfrm>
        </p:grpSpPr>
        <p:sp>
          <p:nvSpPr>
            <p:cNvPr id="94310" name="Text Box 21"/>
            <p:cNvSpPr txBox="1">
              <a:spLocks noChangeArrowheads="1"/>
            </p:cNvSpPr>
            <p:nvPr/>
          </p:nvSpPr>
          <p:spPr bwMode="auto">
            <a:xfrm>
              <a:off x="4715" y="1679"/>
              <a:ext cx="3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94311" name="Freeform 22"/>
            <p:cNvSpPr>
              <a:spLocks/>
            </p:cNvSpPr>
            <p:nvPr/>
          </p:nvSpPr>
          <p:spPr bwMode="auto">
            <a:xfrm>
              <a:off x="4338" y="1561"/>
              <a:ext cx="880" cy="48"/>
            </a:xfrm>
            <a:custGeom>
              <a:avLst/>
              <a:gdLst>
                <a:gd name="T0" fmla="*/ 0 w 880"/>
                <a:gd name="T1" fmla="*/ 48 h 48"/>
                <a:gd name="T2" fmla="*/ 103 w 880"/>
                <a:gd name="T3" fmla="*/ 3 h 48"/>
                <a:gd name="T4" fmla="*/ 119 w 880"/>
                <a:gd name="T5" fmla="*/ 0 h 48"/>
                <a:gd name="T6" fmla="*/ 789 w 880"/>
                <a:gd name="T7" fmla="*/ 0 h 48"/>
                <a:gd name="T8" fmla="*/ 802 w 880"/>
                <a:gd name="T9" fmla="*/ 3 h 48"/>
                <a:gd name="T10" fmla="*/ 880 w 880"/>
                <a:gd name="T11" fmla="*/ 48 h 48"/>
                <a:gd name="T12" fmla="*/ 0 w 8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48"/>
                <a:gd name="T23" fmla="*/ 880 w 88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48">
                  <a:moveTo>
                    <a:pt x="0" y="48"/>
                  </a:moveTo>
                  <a:lnTo>
                    <a:pt x="103" y="3"/>
                  </a:lnTo>
                  <a:lnTo>
                    <a:pt x="119" y="0"/>
                  </a:lnTo>
                  <a:lnTo>
                    <a:pt x="789" y="0"/>
                  </a:lnTo>
                  <a:lnTo>
                    <a:pt x="802" y="3"/>
                  </a:lnTo>
                  <a:lnTo>
                    <a:pt x="88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8DCF2"/>
                </a:gs>
                <a:gs pos="100000">
                  <a:srgbClr val="8CB6E4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12" name="Freeform 23"/>
            <p:cNvSpPr>
              <a:spLocks/>
            </p:cNvSpPr>
            <p:nvPr/>
          </p:nvSpPr>
          <p:spPr bwMode="auto">
            <a:xfrm>
              <a:off x="4331" y="1609"/>
              <a:ext cx="893" cy="336"/>
            </a:xfrm>
            <a:custGeom>
              <a:avLst/>
              <a:gdLst>
                <a:gd name="T0" fmla="*/ 96457 w 277"/>
                <a:gd name="T1" fmla="*/ 34602 h 105"/>
                <a:gd name="T2" fmla="*/ 95387 w 277"/>
                <a:gd name="T3" fmla="*/ 35226 h 105"/>
                <a:gd name="T4" fmla="*/ 1070 w 277"/>
                <a:gd name="T5" fmla="*/ 35226 h 105"/>
                <a:gd name="T6" fmla="*/ 0 w 277"/>
                <a:gd name="T7" fmla="*/ 34602 h 105"/>
                <a:gd name="T8" fmla="*/ 0 w 277"/>
                <a:gd name="T9" fmla="*/ 624 h 105"/>
                <a:gd name="T10" fmla="*/ 1070 w 277"/>
                <a:gd name="T11" fmla="*/ 0 h 105"/>
                <a:gd name="T12" fmla="*/ 95387 w 277"/>
                <a:gd name="T13" fmla="*/ 0 h 105"/>
                <a:gd name="T14" fmla="*/ 96457 w 277"/>
                <a:gd name="T15" fmla="*/ 624 h 105"/>
                <a:gd name="T16" fmla="*/ 96457 w 277"/>
                <a:gd name="T17" fmla="*/ 34602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05"/>
                <a:gd name="T29" fmla="*/ 277 w 27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05">
                  <a:moveTo>
                    <a:pt x="277" y="103"/>
                  </a:moveTo>
                  <a:cubicBezTo>
                    <a:pt x="277" y="104"/>
                    <a:pt x="275" y="105"/>
                    <a:pt x="274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1" y="105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0"/>
                    <a:pt x="277" y="0"/>
                    <a:pt x="277" y="2"/>
                  </a:cubicBezTo>
                  <a:lnTo>
                    <a:pt x="277" y="103"/>
                  </a:lnTo>
                  <a:close/>
                </a:path>
              </a:pathLst>
            </a:custGeom>
            <a:gradFill rotWithShape="1">
              <a:gsLst>
                <a:gs pos="0">
                  <a:srgbClr val="8CB6E4"/>
                </a:gs>
                <a:gs pos="50000">
                  <a:srgbClr val="E5EFF9"/>
                </a:gs>
                <a:gs pos="100000">
                  <a:srgbClr val="8CB6E4"/>
                </a:gs>
              </a:gsLst>
              <a:lin ang="0" scaled="1"/>
            </a:gra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13" name="Oval 24"/>
            <p:cNvSpPr>
              <a:spLocks noChangeArrowheads="1"/>
            </p:cNvSpPr>
            <p:nvPr/>
          </p:nvSpPr>
          <p:spPr bwMode="auto">
            <a:xfrm>
              <a:off x="5095" y="1771"/>
              <a:ext cx="44" cy="39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A8A8A8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14" name="Rectangle 25"/>
            <p:cNvSpPr>
              <a:spLocks noChangeArrowheads="1"/>
            </p:cNvSpPr>
            <p:nvPr/>
          </p:nvSpPr>
          <p:spPr bwMode="auto">
            <a:xfrm>
              <a:off x="4409" y="1670"/>
              <a:ext cx="251" cy="67"/>
            </a:xfrm>
            <a:prstGeom prst="rect">
              <a:avLst/>
            </a:pr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15" name="Freeform 26"/>
            <p:cNvSpPr>
              <a:spLocks/>
            </p:cNvSpPr>
            <p:nvPr/>
          </p:nvSpPr>
          <p:spPr bwMode="auto">
            <a:xfrm>
              <a:off x="4405" y="1788"/>
              <a:ext cx="258" cy="77"/>
            </a:xfrm>
            <a:custGeom>
              <a:avLst/>
              <a:gdLst>
                <a:gd name="T0" fmla="*/ 27906 w 80"/>
                <a:gd name="T1" fmla="*/ 2018 h 24"/>
                <a:gd name="T2" fmla="*/ 18815 w 80"/>
                <a:gd name="T3" fmla="*/ 2018 h 24"/>
                <a:gd name="T4" fmla="*/ 13958 w 80"/>
                <a:gd name="T5" fmla="*/ 0 h 24"/>
                <a:gd name="T6" fmla="*/ 9091 w 80"/>
                <a:gd name="T7" fmla="*/ 2018 h 24"/>
                <a:gd name="T8" fmla="*/ 0 w 80"/>
                <a:gd name="T9" fmla="*/ 2018 h 24"/>
                <a:gd name="T10" fmla="*/ 0 w 80"/>
                <a:gd name="T11" fmla="*/ 6474 h 24"/>
                <a:gd name="T12" fmla="*/ 9091 w 80"/>
                <a:gd name="T13" fmla="*/ 6474 h 24"/>
                <a:gd name="T14" fmla="*/ 13958 w 80"/>
                <a:gd name="T15" fmla="*/ 8152 h 24"/>
                <a:gd name="T16" fmla="*/ 18815 w 80"/>
                <a:gd name="T17" fmla="*/ 6474 h 24"/>
                <a:gd name="T18" fmla="*/ 27906 w 80"/>
                <a:gd name="T19" fmla="*/ 6474 h 24"/>
                <a:gd name="T20" fmla="*/ 27906 w 80"/>
                <a:gd name="T21" fmla="*/ 201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24"/>
                <a:gd name="T35" fmla="*/ 80 w 8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24">
                  <a:moveTo>
                    <a:pt x="80" y="6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1" y="3"/>
                    <a:pt x="46" y="0"/>
                    <a:pt x="40" y="0"/>
                  </a:cubicBezTo>
                  <a:cubicBezTo>
                    <a:pt x="34" y="0"/>
                    <a:pt x="29" y="3"/>
                    <a:pt x="2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2"/>
                    <a:pt x="34" y="24"/>
                    <a:pt x="40" y="24"/>
                  </a:cubicBezTo>
                  <a:cubicBezTo>
                    <a:pt x="46" y="24"/>
                    <a:pt x="51" y="22"/>
                    <a:pt x="54" y="19"/>
                  </a:cubicBezTo>
                  <a:cubicBezTo>
                    <a:pt x="80" y="19"/>
                    <a:pt x="80" y="19"/>
                    <a:pt x="80" y="19"/>
                  </a:cubicBezTo>
                  <a:lnTo>
                    <a:pt x="80" y="6"/>
                  </a:lnTo>
                  <a:close/>
                </a:path>
              </a:pathLst>
            </a:cu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16" name="Rectangle 27"/>
            <p:cNvSpPr>
              <a:spLocks noChangeArrowheads="1"/>
            </p:cNvSpPr>
            <p:nvPr/>
          </p:nvSpPr>
          <p:spPr bwMode="auto">
            <a:xfrm>
              <a:off x="4363" y="1947"/>
              <a:ext cx="832" cy="27"/>
            </a:xfrm>
            <a:prstGeom prst="rect">
              <a:avLst/>
            </a:prstGeom>
            <a:gradFill rotWithShape="1">
              <a:gsLst>
                <a:gs pos="0">
                  <a:srgbClr val="313131"/>
                </a:gs>
                <a:gs pos="100000">
                  <a:srgbClr val="6969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94216" name="Group 28"/>
          <p:cNvGrpSpPr>
            <a:grpSpLocks/>
          </p:cNvGrpSpPr>
          <p:nvPr/>
        </p:nvGrpSpPr>
        <p:grpSpPr bwMode="auto">
          <a:xfrm>
            <a:off x="6981825" y="3911600"/>
            <a:ext cx="1416050" cy="655638"/>
            <a:chOff x="4331" y="1561"/>
            <a:chExt cx="893" cy="413"/>
          </a:xfrm>
        </p:grpSpPr>
        <p:sp>
          <p:nvSpPr>
            <p:cNvPr id="94303" name="Text Box 29"/>
            <p:cNvSpPr txBox="1">
              <a:spLocks noChangeArrowheads="1"/>
            </p:cNvSpPr>
            <p:nvPr/>
          </p:nvSpPr>
          <p:spPr bwMode="auto">
            <a:xfrm>
              <a:off x="4715" y="1679"/>
              <a:ext cx="3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94304" name="Freeform 30"/>
            <p:cNvSpPr>
              <a:spLocks/>
            </p:cNvSpPr>
            <p:nvPr/>
          </p:nvSpPr>
          <p:spPr bwMode="auto">
            <a:xfrm>
              <a:off x="4338" y="1561"/>
              <a:ext cx="880" cy="48"/>
            </a:xfrm>
            <a:custGeom>
              <a:avLst/>
              <a:gdLst>
                <a:gd name="T0" fmla="*/ 0 w 880"/>
                <a:gd name="T1" fmla="*/ 48 h 48"/>
                <a:gd name="T2" fmla="*/ 103 w 880"/>
                <a:gd name="T3" fmla="*/ 3 h 48"/>
                <a:gd name="T4" fmla="*/ 119 w 880"/>
                <a:gd name="T5" fmla="*/ 0 h 48"/>
                <a:gd name="T6" fmla="*/ 789 w 880"/>
                <a:gd name="T7" fmla="*/ 0 h 48"/>
                <a:gd name="T8" fmla="*/ 802 w 880"/>
                <a:gd name="T9" fmla="*/ 3 h 48"/>
                <a:gd name="T10" fmla="*/ 880 w 880"/>
                <a:gd name="T11" fmla="*/ 48 h 48"/>
                <a:gd name="T12" fmla="*/ 0 w 880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0"/>
                <a:gd name="T22" fmla="*/ 0 h 48"/>
                <a:gd name="T23" fmla="*/ 880 w 88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0" h="48">
                  <a:moveTo>
                    <a:pt x="0" y="48"/>
                  </a:moveTo>
                  <a:lnTo>
                    <a:pt x="103" y="3"/>
                  </a:lnTo>
                  <a:lnTo>
                    <a:pt x="119" y="0"/>
                  </a:lnTo>
                  <a:lnTo>
                    <a:pt x="789" y="0"/>
                  </a:lnTo>
                  <a:lnTo>
                    <a:pt x="802" y="3"/>
                  </a:lnTo>
                  <a:lnTo>
                    <a:pt x="88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C8DCF2"/>
                </a:gs>
                <a:gs pos="100000">
                  <a:srgbClr val="8CB6E4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05" name="Freeform 31"/>
            <p:cNvSpPr>
              <a:spLocks/>
            </p:cNvSpPr>
            <p:nvPr/>
          </p:nvSpPr>
          <p:spPr bwMode="auto">
            <a:xfrm>
              <a:off x="4331" y="1609"/>
              <a:ext cx="893" cy="336"/>
            </a:xfrm>
            <a:custGeom>
              <a:avLst/>
              <a:gdLst>
                <a:gd name="T0" fmla="*/ 96457 w 277"/>
                <a:gd name="T1" fmla="*/ 34602 h 105"/>
                <a:gd name="T2" fmla="*/ 95387 w 277"/>
                <a:gd name="T3" fmla="*/ 35226 h 105"/>
                <a:gd name="T4" fmla="*/ 1070 w 277"/>
                <a:gd name="T5" fmla="*/ 35226 h 105"/>
                <a:gd name="T6" fmla="*/ 0 w 277"/>
                <a:gd name="T7" fmla="*/ 34602 h 105"/>
                <a:gd name="T8" fmla="*/ 0 w 277"/>
                <a:gd name="T9" fmla="*/ 624 h 105"/>
                <a:gd name="T10" fmla="*/ 1070 w 277"/>
                <a:gd name="T11" fmla="*/ 0 h 105"/>
                <a:gd name="T12" fmla="*/ 95387 w 277"/>
                <a:gd name="T13" fmla="*/ 0 h 105"/>
                <a:gd name="T14" fmla="*/ 96457 w 277"/>
                <a:gd name="T15" fmla="*/ 624 h 105"/>
                <a:gd name="T16" fmla="*/ 96457 w 277"/>
                <a:gd name="T17" fmla="*/ 34602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05"/>
                <a:gd name="T29" fmla="*/ 277 w 277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05">
                  <a:moveTo>
                    <a:pt x="277" y="103"/>
                  </a:moveTo>
                  <a:cubicBezTo>
                    <a:pt x="277" y="104"/>
                    <a:pt x="275" y="105"/>
                    <a:pt x="274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1" y="105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5" y="0"/>
                    <a:pt x="277" y="0"/>
                    <a:pt x="277" y="2"/>
                  </a:cubicBezTo>
                  <a:lnTo>
                    <a:pt x="277" y="103"/>
                  </a:lnTo>
                  <a:close/>
                </a:path>
              </a:pathLst>
            </a:custGeom>
            <a:gradFill rotWithShape="1">
              <a:gsLst>
                <a:gs pos="0">
                  <a:srgbClr val="8CB6E4"/>
                </a:gs>
                <a:gs pos="50000">
                  <a:srgbClr val="E5EFF9"/>
                </a:gs>
                <a:gs pos="100000">
                  <a:srgbClr val="8CB6E4"/>
                </a:gs>
              </a:gsLst>
              <a:lin ang="0" scaled="1"/>
            </a:gra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06" name="Oval 32"/>
            <p:cNvSpPr>
              <a:spLocks noChangeArrowheads="1"/>
            </p:cNvSpPr>
            <p:nvPr/>
          </p:nvSpPr>
          <p:spPr bwMode="auto">
            <a:xfrm>
              <a:off x="5095" y="1771"/>
              <a:ext cx="44" cy="39"/>
            </a:xfrm>
            <a:prstGeom prst="ellipse">
              <a:avLst/>
            </a:prstGeom>
            <a:gradFill rotWithShape="1">
              <a:gsLst>
                <a:gs pos="0">
                  <a:srgbClr val="F1F1F1"/>
                </a:gs>
                <a:gs pos="100000">
                  <a:srgbClr val="A8A8A8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07" name="Rectangle 33"/>
            <p:cNvSpPr>
              <a:spLocks noChangeArrowheads="1"/>
            </p:cNvSpPr>
            <p:nvPr/>
          </p:nvSpPr>
          <p:spPr bwMode="auto">
            <a:xfrm>
              <a:off x="4409" y="1670"/>
              <a:ext cx="251" cy="67"/>
            </a:xfrm>
            <a:prstGeom prst="rect">
              <a:avLst/>
            </a:pr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  <p:sp>
          <p:nvSpPr>
            <p:cNvPr id="94308" name="Freeform 34"/>
            <p:cNvSpPr>
              <a:spLocks/>
            </p:cNvSpPr>
            <p:nvPr/>
          </p:nvSpPr>
          <p:spPr bwMode="auto">
            <a:xfrm>
              <a:off x="4405" y="1788"/>
              <a:ext cx="258" cy="77"/>
            </a:xfrm>
            <a:custGeom>
              <a:avLst/>
              <a:gdLst>
                <a:gd name="T0" fmla="*/ 27906 w 80"/>
                <a:gd name="T1" fmla="*/ 2018 h 24"/>
                <a:gd name="T2" fmla="*/ 18815 w 80"/>
                <a:gd name="T3" fmla="*/ 2018 h 24"/>
                <a:gd name="T4" fmla="*/ 13958 w 80"/>
                <a:gd name="T5" fmla="*/ 0 h 24"/>
                <a:gd name="T6" fmla="*/ 9091 w 80"/>
                <a:gd name="T7" fmla="*/ 2018 h 24"/>
                <a:gd name="T8" fmla="*/ 0 w 80"/>
                <a:gd name="T9" fmla="*/ 2018 h 24"/>
                <a:gd name="T10" fmla="*/ 0 w 80"/>
                <a:gd name="T11" fmla="*/ 6474 h 24"/>
                <a:gd name="T12" fmla="*/ 9091 w 80"/>
                <a:gd name="T13" fmla="*/ 6474 h 24"/>
                <a:gd name="T14" fmla="*/ 13958 w 80"/>
                <a:gd name="T15" fmla="*/ 8152 h 24"/>
                <a:gd name="T16" fmla="*/ 18815 w 80"/>
                <a:gd name="T17" fmla="*/ 6474 h 24"/>
                <a:gd name="T18" fmla="*/ 27906 w 80"/>
                <a:gd name="T19" fmla="*/ 6474 h 24"/>
                <a:gd name="T20" fmla="*/ 27906 w 80"/>
                <a:gd name="T21" fmla="*/ 2018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24"/>
                <a:gd name="T35" fmla="*/ 80 w 8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24">
                  <a:moveTo>
                    <a:pt x="80" y="6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1" y="3"/>
                    <a:pt x="46" y="0"/>
                    <a:pt x="40" y="0"/>
                  </a:cubicBezTo>
                  <a:cubicBezTo>
                    <a:pt x="34" y="0"/>
                    <a:pt x="29" y="3"/>
                    <a:pt x="2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22"/>
                    <a:pt x="34" y="24"/>
                    <a:pt x="40" y="24"/>
                  </a:cubicBezTo>
                  <a:cubicBezTo>
                    <a:pt x="46" y="24"/>
                    <a:pt x="51" y="22"/>
                    <a:pt x="54" y="19"/>
                  </a:cubicBezTo>
                  <a:cubicBezTo>
                    <a:pt x="80" y="19"/>
                    <a:pt x="80" y="19"/>
                    <a:pt x="80" y="19"/>
                  </a:cubicBezTo>
                  <a:lnTo>
                    <a:pt x="80" y="6"/>
                  </a:lnTo>
                  <a:close/>
                </a:path>
              </a:pathLst>
            </a:custGeom>
            <a:gradFill rotWithShape="1">
              <a:gsLst>
                <a:gs pos="0">
                  <a:srgbClr val="E5EFF9"/>
                </a:gs>
                <a:gs pos="100000">
                  <a:srgbClr val="8CB6E4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4309" name="Rectangle 35"/>
            <p:cNvSpPr>
              <a:spLocks noChangeArrowheads="1"/>
            </p:cNvSpPr>
            <p:nvPr/>
          </p:nvSpPr>
          <p:spPr bwMode="auto">
            <a:xfrm>
              <a:off x="4363" y="1947"/>
              <a:ext cx="832" cy="27"/>
            </a:xfrm>
            <a:prstGeom prst="rect">
              <a:avLst/>
            </a:prstGeom>
            <a:gradFill rotWithShape="1">
              <a:gsLst>
                <a:gs pos="0">
                  <a:srgbClr val="313131"/>
                </a:gs>
                <a:gs pos="100000">
                  <a:srgbClr val="6969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</p:grpSp>
      <p:sp>
        <p:nvSpPr>
          <p:cNvPr id="94217" name="Rectangle 36"/>
          <p:cNvSpPr>
            <a:spLocks noChangeArrowheads="1"/>
          </p:cNvSpPr>
          <p:nvPr/>
        </p:nvSpPr>
        <p:spPr bwMode="auto">
          <a:xfrm>
            <a:off x="4333875" y="1516063"/>
            <a:ext cx="4381500" cy="4121150"/>
          </a:xfrm>
          <a:prstGeom prst="rect">
            <a:avLst/>
          </a:prstGeom>
          <a:noFill/>
          <a:ln w="57150" algn="ctr">
            <a:solidFill>
              <a:srgbClr val="8CB6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5383"/>
              </a:buClr>
              <a:buSzTx/>
              <a:buFont typeface="Wingdings" pitchFamily="2" charset="2"/>
              <a:buChar char="§"/>
            </a:pPr>
            <a:endParaRPr lang="cs-CZ" altLang="sk-SK" sz="1000" b="0">
              <a:solidFill>
                <a:srgbClr val="000000"/>
              </a:solidFill>
            </a:endParaRPr>
          </a:p>
        </p:txBody>
      </p:sp>
      <p:sp>
        <p:nvSpPr>
          <p:cNvPr id="146469" name="Text Box 37"/>
          <p:cNvSpPr txBox="1">
            <a:spLocks noChangeArrowheads="1"/>
          </p:cNvSpPr>
          <p:nvPr/>
        </p:nvSpPr>
        <p:spPr bwMode="auto">
          <a:xfrm>
            <a:off x="4929188" y="1897063"/>
            <a:ext cx="3192462" cy="271462"/>
          </a:xfrm>
          <a:prstGeom prst="rect">
            <a:avLst/>
          </a:prstGeom>
          <a:gradFill rotWithShape="1">
            <a:gsLst>
              <a:gs pos="0">
                <a:srgbClr val="DE8703"/>
              </a:gs>
              <a:gs pos="50000">
                <a:srgbClr val="DE8703">
                  <a:gamma/>
                  <a:tint val="54118"/>
                  <a:invGamma/>
                </a:srgbClr>
              </a:gs>
              <a:gs pos="100000">
                <a:srgbClr val="DE8703"/>
              </a:gs>
            </a:gsLst>
            <a:lin ang="0" scaled="1"/>
          </a:gra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0" rIns="0" anchor="ctr"/>
          <a:lstStyle/>
          <a:p>
            <a:pPr algn="ctr" eaLnBrk="0" hangingPunct="0">
              <a:defRPr/>
            </a:pPr>
            <a:r>
              <a:rPr lang="en-US" sz="1400">
                <a:solidFill>
                  <a:srgbClr val="0000BC"/>
                </a:solidFill>
                <a:latin typeface="Arial" charset="0"/>
                <a:cs typeface="+mn-cs"/>
              </a:rPr>
              <a:t>MATLAB Distributed Computing Server</a:t>
            </a:r>
          </a:p>
        </p:txBody>
      </p:sp>
      <p:grpSp>
        <p:nvGrpSpPr>
          <p:cNvPr id="94219" name="Group 38"/>
          <p:cNvGrpSpPr>
            <a:grpSpLocks/>
          </p:cNvGrpSpPr>
          <p:nvPr/>
        </p:nvGrpSpPr>
        <p:grpSpPr bwMode="auto">
          <a:xfrm>
            <a:off x="4875213" y="2414588"/>
            <a:ext cx="1206500" cy="2946400"/>
            <a:chOff x="3095" y="1816"/>
            <a:chExt cx="759" cy="1856"/>
          </a:xfrm>
        </p:grpSpPr>
        <p:grpSp>
          <p:nvGrpSpPr>
            <p:cNvPr id="94294" name="Group 39"/>
            <p:cNvGrpSpPr>
              <a:grpSpLocks/>
            </p:cNvGrpSpPr>
            <p:nvPr/>
          </p:nvGrpSpPr>
          <p:grpSpPr bwMode="auto">
            <a:xfrm>
              <a:off x="3095" y="1816"/>
              <a:ext cx="759" cy="1856"/>
              <a:chOff x="3095" y="1816"/>
              <a:chExt cx="759" cy="1856"/>
            </a:xfrm>
          </p:grpSpPr>
          <p:sp>
            <p:nvSpPr>
              <p:cNvPr id="94296" name="Freeform 40"/>
              <p:cNvSpPr>
                <a:spLocks/>
              </p:cNvSpPr>
              <p:nvPr/>
            </p:nvSpPr>
            <p:spPr bwMode="auto">
              <a:xfrm>
                <a:off x="3095" y="1816"/>
                <a:ext cx="759" cy="54"/>
              </a:xfrm>
              <a:custGeom>
                <a:avLst/>
                <a:gdLst>
                  <a:gd name="T0" fmla="*/ 0 w 880"/>
                  <a:gd name="T1" fmla="*/ 88 h 48"/>
                  <a:gd name="T2" fmla="*/ 49 w 880"/>
                  <a:gd name="T3" fmla="*/ 3 h 48"/>
                  <a:gd name="T4" fmla="*/ 57 w 880"/>
                  <a:gd name="T5" fmla="*/ 0 h 48"/>
                  <a:gd name="T6" fmla="*/ 376 w 880"/>
                  <a:gd name="T7" fmla="*/ 0 h 48"/>
                  <a:gd name="T8" fmla="*/ 383 w 880"/>
                  <a:gd name="T9" fmla="*/ 3 h 48"/>
                  <a:gd name="T10" fmla="*/ 420 w 880"/>
                  <a:gd name="T11" fmla="*/ 88 h 48"/>
                  <a:gd name="T12" fmla="*/ 0 w 880"/>
                  <a:gd name="T13" fmla="*/ 8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80"/>
                  <a:gd name="T22" fmla="*/ 0 h 48"/>
                  <a:gd name="T23" fmla="*/ 880 w 880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80" h="48">
                    <a:moveTo>
                      <a:pt x="0" y="48"/>
                    </a:moveTo>
                    <a:lnTo>
                      <a:pt x="103" y="3"/>
                    </a:lnTo>
                    <a:lnTo>
                      <a:pt x="119" y="0"/>
                    </a:lnTo>
                    <a:lnTo>
                      <a:pt x="789" y="0"/>
                    </a:lnTo>
                    <a:lnTo>
                      <a:pt x="802" y="3"/>
                    </a:lnTo>
                    <a:lnTo>
                      <a:pt x="880" y="48"/>
                    </a:lnTo>
                    <a:lnTo>
                      <a:pt x="0" y="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8DCF2"/>
                  </a:gs>
                  <a:gs pos="100000">
                    <a:srgbClr val="8CB6E4"/>
                  </a:gs>
                </a:gsLst>
                <a:lin ang="540000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4297" name="Rectangle 41"/>
              <p:cNvSpPr>
                <a:spLocks noChangeArrowheads="1"/>
              </p:cNvSpPr>
              <p:nvPr/>
            </p:nvSpPr>
            <p:spPr bwMode="auto">
              <a:xfrm>
                <a:off x="3145" y="3634"/>
                <a:ext cx="659" cy="38"/>
              </a:xfrm>
              <a:prstGeom prst="rect">
                <a:avLst/>
              </a:prstGeom>
              <a:gradFill rotWithShape="1">
                <a:gsLst>
                  <a:gs pos="0">
                    <a:srgbClr val="313131"/>
                  </a:gs>
                  <a:gs pos="100000">
                    <a:srgbClr val="6969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–"/>
                  <a:defRPr sz="1600" b="1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2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5383"/>
                  </a:buClr>
                  <a:buSzTx/>
                  <a:buFont typeface="Wingdings" pitchFamily="2" charset="2"/>
                  <a:buChar char="§"/>
                </a:pPr>
                <a:endParaRPr lang="cs-CZ" altLang="sk-SK" sz="10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98" name="Freeform 42"/>
              <p:cNvSpPr>
                <a:spLocks/>
              </p:cNvSpPr>
              <p:nvPr/>
            </p:nvSpPr>
            <p:spPr bwMode="auto">
              <a:xfrm>
                <a:off x="3099" y="1865"/>
                <a:ext cx="751" cy="1775"/>
              </a:xfrm>
              <a:custGeom>
                <a:avLst/>
                <a:gdLst>
                  <a:gd name="T0" fmla="*/ 35191 w 106"/>
                  <a:gd name="T1" fmla="*/ 3036305 h 276"/>
                  <a:gd name="T2" fmla="*/ 0 w 106"/>
                  <a:gd name="T3" fmla="*/ 3014220 h 276"/>
                  <a:gd name="T4" fmla="*/ 0 w 106"/>
                  <a:gd name="T5" fmla="*/ 22335 h 276"/>
                  <a:gd name="T6" fmla="*/ 35191 w 106"/>
                  <a:gd name="T7" fmla="*/ 0 h 276"/>
                  <a:gd name="T8" fmla="*/ 1857095 w 106"/>
                  <a:gd name="T9" fmla="*/ 0 h 276"/>
                  <a:gd name="T10" fmla="*/ 1892336 w 106"/>
                  <a:gd name="T11" fmla="*/ 22335 h 276"/>
                  <a:gd name="T12" fmla="*/ 1892336 w 106"/>
                  <a:gd name="T13" fmla="*/ 3014220 h 276"/>
                  <a:gd name="T14" fmla="*/ 1857095 w 106"/>
                  <a:gd name="T15" fmla="*/ 3036305 h 276"/>
                  <a:gd name="T16" fmla="*/ 35191 w 106"/>
                  <a:gd name="T17" fmla="*/ 3036305 h 2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276"/>
                  <a:gd name="T29" fmla="*/ 106 w 106"/>
                  <a:gd name="T30" fmla="*/ 276 h 2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276">
                    <a:moveTo>
                      <a:pt x="2" y="276"/>
                    </a:moveTo>
                    <a:cubicBezTo>
                      <a:pt x="1" y="276"/>
                      <a:pt x="0" y="275"/>
                      <a:pt x="0" y="27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5" y="0"/>
                      <a:pt x="106" y="1"/>
                      <a:pt x="106" y="2"/>
                    </a:cubicBezTo>
                    <a:cubicBezTo>
                      <a:pt x="106" y="274"/>
                      <a:pt x="106" y="274"/>
                      <a:pt x="106" y="274"/>
                    </a:cubicBezTo>
                    <a:cubicBezTo>
                      <a:pt x="106" y="275"/>
                      <a:pt x="105" y="276"/>
                      <a:pt x="104" y="276"/>
                    </a:cubicBezTo>
                    <a:lnTo>
                      <a:pt x="2" y="2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B6E4"/>
                  </a:gs>
                  <a:gs pos="50000">
                    <a:srgbClr val="E5EFF9"/>
                  </a:gs>
                  <a:gs pos="100000">
                    <a:srgbClr val="8CB6E4"/>
                  </a:gs>
                </a:gsLst>
                <a:lin ang="0" scaled="1"/>
              </a:gra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94299" name="Group 43"/>
              <p:cNvGrpSpPr>
                <a:grpSpLocks/>
              </p:cNvGrpSpPr>
              <p:nvPr/>
            </p:nvGrpSpPr>
            <p:grpSpPr bwMode="auto">
              <a:xfrm>
                <a:off x="3230" y="2005"/>
                <a:ext cx="488" cy="521"/>
                <a:chOff x="3192" y="2005"/>
                <a:chExt cx="488" cy="521"/>
              </a:xfrm>
            </p:grpSpPr>
            <p:sp>
              <p:nvSpPr>
                <p:cNvPr id="94300" name="Oval 44"/>
                <p:cNvSpPr>
                  <a:spLocks noChangeArrowheads="1"/>
                </p:cNvSpPr>
                <p:nvPr/>
              </p:nvSpPr>
              <p:spPr bwMode="auto">
                <a:xfrm>
                  <a:off x="3597" y="2452"/>
                  <a:ext cx="83" cy="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F1F1"/>
                    </a:gs>
                    <a:gs pos="100000">
                      <a:srgbClr val="A8A8A8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10000"/>
                    </a:spcAft>
                    <a:buSzPct val="100000"/>
                    <a:buChar char="•"/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10000"/>
                    </a:spcAft>
                    <a:buSzPct val="100000"/>
                    <a:buChar char="–"/>
                    <a:defRPr sz="1600" b="1"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400">
                      <a:solidFill>
                        <a:schemeClr val="tx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200">
                      <a:solidFill>
                        <a:schemeClr val="tx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15383"/>
                    </a:buClr>
                    <a:buSzTx/>
                    <a:buFont typeface="Wingdings" pitchFamily="2" charset="2"/>
                    <a:buChar char="§"/>
                  </a:pPr>
                  <a:endParaRPr lang="cs-CZ" altLang="sk-SK" sz="10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301" name="Rectangle 45"/>
                <p:cNvSpPr>
                  <a:spLocks noChangeArrowheads="1"/>
                </p:cNvSpPr>
                <p:nvPr/>
              </p:nvSpPr>
              <p:spPr bwMode="auto">
                <a:xfrm>
                  <a:off x="3205" y="2005"/>
                  <a:ext cx="475" cy="127"/>
                </a:xfrm>
                <a:prstGeom prst="rect">
                  <a:avLst/>
                </a:prstGeom>
                <a:gradFill rotWithShape="1">
                  <a:gsLst>
                    <a:gs pos="0">
                      <a:srgbClr val="E5EFF9"/>
                    </a:gs>
                    <a:gs pos="100000">
                      <a:srgbClr val="8CB6E4"/>
                    </a:gs>
                  </a:gsLst>
                  <a:lin ang="5400000" scaled="1"/>
                </a:gra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10000"/>
                    </a:spcAft>
                    <a:buSzPct val="100000"/>
                    <a:buChar char="•"/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10000"/>
                    </a:spcAft>
                    <a:buSzPct val="100000"/>
                    <a:buChar char="–"/>
                    <a:defRPr sz="1600" b="1"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400">
                      <a:solidFill>
                        <a:schemeClr val="tx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200">
                      <a:solidFill>
                        <a:schemeClr val="tx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15383"/>
                    </a:buClr>
                    <a:buSzTx/>
                    <a:buFont typeface="Wingdings" pitchFamily="2" charset="2"/>
                    <a:buChar char="§"/>
                  </a:pPr>
                  <a:endParaRPr lang="cs-CZ" altLang="sk-SK" sz="10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302" name="Freeform 46"/>
                <p:cNvSpPr>
                  <a:spLocks/>
                </p:cNvSpPr>
                <p:nvPr/>
              </p:nvSpPr>
              <p:spPr bwMode="auto">
                <a:xfrm>
                  <a:off x="3192" y="2228"/>
                  <a:ext cx="488" cy="146"/>
                </a:xfrm>
                <a:custGeom>
                  <a:avLst/>
                  <a:gdLst>
                    <a:gd name="T0" fmla="*/ 675734 w 80"/>
                    <a:gd name="T1" fmla="*/ 50662 h 24"/>
                    <a:gd name="T2" fmla="*/ 455560 w 80"/>
                    <a:gd name="T3" fmla="*/ 50662 h 24"/>
                    <a:gd name="T4" fmla="*/ 337757 w 80"/>
                    <a:gd name="T5" fmla="*/ 0 h 24"/>
                    <a:gd name="T6" fmla="*/ 220173 w 80"/>
                    <a:gd name="T7" fmla="*/ 50662 h 24"/>
                    <a:gd name="T8" fmla="*/ 0 w 80"/>
                    <a:gd name="T9" fmla="*/ 50662 h 24"/>
                    <a:gd name="T10" fmla="*/ 0 w 80"/>
                    <a:gd name="T11" fmla="*/ 158945 h 24"/>
                    <a:gd name="T12" fmla="*/ 220173 w 80"/>
                    <a:gd name="T13" fmla="*/ 158945 h 24"/>
                    <a:gd name="T14" fmla="*/ 337757 w 80"/>
                    <a:gd name="T15" fmla="*/ 199911 h 24"/>
                    <a:gd name="T16" fmla="*/ 455560 w 80"/>
                    <a:gd name="T17" fmla="*/ 158945 h 24"/>
                    <a:gd name="T18" fmla="*/ 675734 w 80"/>
                    <a:gd name="T19" fmla="*/ 158945 h 24"/>
                    <a:gd name="T20" fmla="*/ 675734 w 80"/>
                    <a:gd name="T21" fmla="*/ 5066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24"/>
                    <a:gd name="T35" fmla="*/ 80 w 80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24">
                      <a:moveTo>
                        <a:pt x="80" y="6"/>
                      </a:moveTo>
                      <a:cubicBezTo>
                        <a:pt x="54" y="6"/>
                        <a:pt x="54" y="6"/>
                        <a:pt x="54" y="6"/>
                      </a:cubicBezTo>
                      <a:cubicBezTo>
                        <a:pt x="51" y="3"/>
                        <a:pt x="46" y="0"/>
                        <a:pt x="40" y="0"/>
                      </a:cubicBezTo>
                      <a:cubicBezTo>
                        <a:pt x="34" y="0"/>
                        <a:pt x="29" y="3"/>
                        <a:pt x="26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22"/>
                        <a:pt x="34" y="24"/>
                        <a:pt x="40" y="24"/>
                      </a:cubicBezTo>
                      <a:cubicBezTo>
                        <a:pt x="46" y="24"/>
                        <a:pt x="51" y="22"/>
                        <a:pt x="54" y="19"/>
                      </a:cubicBezTo>
                      <a:cubicBezTo>
                        <a:pt x="80" y="19"/>
                        <a:pt x="80" y="19"/>
                        <a:pt x="80" y="19"/>
                      </a:cubicBezTo>
                      <a:lnTo>
                        <a:pt x="80" y="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5EFF9"/>
                    </a:gs>
                    <a:gs pos="100000">
                      <a:srgbClr val="8CB6E4"/>
                    </a:gs>
                  </a:gsLst>
                  <a:lin ang="5400000" scaled="1"/>
                </a:gra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94295" name="Text Box 47"/>
            <p:cNvSpPr txBox="1">
              <a:spLocks noChangeArrowheads="1"/>
            </p:cNvSpPr>
            <p:nvPr/>
          </p:nvSpPr>
          <p:spPr bwMode="auto">
            <a:xfrm>
              <a:off x="3156" y="2807"/>
              <a:ext cx="62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Scheduler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5976938" y="2586038"/>
            <a:ext cx="1230312" cy="436562"/>
            <a:chOff x="3759" y="1972"/>
            <a:chExt cx="775" cy="275"/>
          </a:xfrm>
        </p:grpSpPr>
        <p:sp>
          <p:nvSpPr>
            <p:cNvPr id="94292" name="Text Box 49"/>
            <p:cNvSpPr txBox="1">
              <a:spLocks noChangeArrowheads="1"/>
            </p:cNvSpPr>
            <p:nvPr/>
          </p:nvSpPr>
          <p:spPr bwMode="auto">
            <a:xfrm>
              <a:off x="3905" y="1972"/>
              <a:ext cx="6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154F8F"/>
                  </a:solidFill>
                </a:rPr>
                <a:t>Výsledek</a:t>
              </a:r>
              <a:r>
                <a:rPr lang="cs-CZ" altLang="sk-SK" sz="1400">
                  <a:solidFill>
                    <a:srgbClr val="FF0000"/>
                  </a:solidFill>
                </a:rPr>
                <a:t>   </a:t>
              </a:r>
            </a:p>
          </p:txBody>
        </p:sp>
        <p:sp>
          <p:nvSpPr>
            <p:cNvPr id="146482" name="AutoShape 50"/>
            <p:cNvSpPr>
              <a:spLocks noChangeArrowheads="1"/>
            </p:cNvSpPr>
            <p:nvPr/>
          </p:nvSpPr>
          <p:spPr bwMode="auto">
            <a:xfrm flipH="1">
              <a:off x="3759" y="2087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rgbClr val="336699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976938" y="3397250"/>
            <a:ext cx="1081087" cy="414338"/>
            <a:chOff x="3759" y="1986"/>
            <a:chExt cx="681" cy="261"/>
          </a:xfrm>
        </p:grpSpPr>
        <p:sp>
          <p:nvSpPr>
            <p:cNvPr id="94290" name="Text Box 52"/>
            <p:cNvSpPr txBox="1">
              <a:spLocks noChangeArrowheads="1"/>
            </p:cNvSpPr>
            <p:nvPr/>
          </p:nvSpPr>
          <p:spPr bwMode="auto">
            <a:xfrm>
              <a:off x="3905" y="1986"/>
              <a:ext cx="5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154F8F"/>
                  </a:solidFill>
                </a:rPr>
                <a:t>Výsledek</a:t>
              </a:r>
              <a:endParaRPr lang="cs-CZ" altLang="sk-SK" sz="1200">
                <a:solidFill>
                  <a:srgbClr val="FF0000"/>
                </a:solidFill>
              </a:endParaRPr>
            </a:p>
          </p:txBody>
        </p:sp>
        <p:sp>
          <p:nvSpPr>
            <p:cNvPr id="146485" name="AutoShape 53"/>
            <p:cNvSpPr>
              <a:spLocks noChangeArrowheads="1"/>
            </p:cNvSpPr>
            <p:nvPr/>
          </p:nvSpPr>
          <p:spPr bwMode="auto">
            <a:xfrm flipH="1">
              <a:off x="3759" y="2087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rgbClr val="336699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976938" y="4129088"/>
            <a:ext cx="1223962" cy="436562"/>
            <a:chOff x="3867" y="2818"/>
            <a:chExt cx="771" cy="275"/>
          </a:xfrm>
        </p:grpSpPr>
        <p:sp>
          <p:nvSpPr>
            <p:cNvPr id="94288" name="Text Box 55"/>
            <p:cNvSpPr txBox="1">
              <a:spLocks noChangeArrowheads="1"/>
            </p:cNvSpPr>
            <p:nvPr/>
          </p:nvSpPr>
          <p:spPr bwMode="auto">
            <a:xfrm>
              <a:off x="4013" y="2818"/>
              <a:ext cx="6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154F8F"/>
                  </a:solidFill>
                </a:rPr>
                <a:t>Výsledek</a:t>
              </a:r>
              <a:r>
                <a:rPr lang="cs-CZ" altLang="sk-SK" sz="1200">
                  <a:solidFill>
                    <a:srgbClr val="FF0000"/>
                  </a:solidFill>
                </a:rPr>
                <a:t> </a:t>
              </a:r>
              <a:r>
                <a:rPr lang="cs-CZ" altLang="sk-SK" sz="140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46488" name="AutoShape 56"/>
            <p:cNvSpPr>
              <a:spLocks noChangeArrowheads="1"/>
            </p:cNvSpPr>
            <p:nvPr/>
          </p:nvSpPr>
          <p:spPr bwMode="auto">
            <a:xfrm flipH="1">
              <a:off x="3867" y="2933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rgbClr val="336699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5976938" y="4922838"/>
            <a:ext cx="1223962" cy="436562"/>
            <a:chOff x="3867" y="3318"/>
            <a:chExt cx="771" cy="275"/>
          </a:xfrm>
        </p:grpSpPr>
        <p:sp>
          <p:nvSpPr>
            <p:cNvPr id="94286" name="Text Box 58"/>
            <p:cNvSpPr txBox="1">
              <a:spLocks noChangeArrowheads="1"/>
            </p:cNvSpPr>
            <p:nvPr/>
          </p:nvSpPr>
          <p:spPr bwMode="auto">
            <a:xfrm>
              <a:off x="4013" y="3318"/>
              <a:ext cx="6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154F8F"/>
                  </a:solidFill>
                </a:rPr>
                <a:t>Výsledek</a:t>
              </a:r>
              <a:r>
                <a:rPr lang="cs-CZ" altLang="sk-SK" sz="1200">
                  <a:solidFill>
                    <a:srgbClr val="FF0000"/>
                  </a:solidFill>
                </a:rPr>
                <a:t> </a:t>
              </a:r>
              <a:r>
                <a:rPr lang="cs-CZ" altLang="sk-SK" sz="140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46491" name="AutoShape 59"/>
            <p:cNvSpPr>
              <a:spLocks noChangeArrowheads="1"/>
            </p:cNvSpPr>
            <p:nvPr/>
          </p:nvSpPr>
          <p:spPr bwMode="auto">
            <a:xfrm flipH="1">
              <a:off x="3867" y="3433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rgbClr val="336699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46492" name="Text Box 60"/>
          <p:cNvSpPr txBox="1">
            <a:spLocks noChangeArrowheads="1"/>
          </p:cNvSpPr>
          <p:nvPr/>
        </p:nvSpPr>
        <p:spPr bwMode="auto">
          <a:xfrm>
            <a:off x="1068388" y="2198688"/>
            <a:ext cx="2298700" cy="406400"/>
          </a:xfrm>
          <a:prstGeom prst="rect">
            <a:avLst/>
          </a:prstGeom>
          <a:solidFill>
            <a:srgbClr val="8CB6E4"/>
          </a:soli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defRPr/>
            </a:pPr>
            <a:r>
              <a:rPr lang="en-US" sz="1400" b="1" dirty="0" err="1" smtClean="0">
                <a:solidFill>
                  <a:srgbClr val="0000BC"/>
                </a:solidFill>
                <a:latin typeface="Arial" pitchFamily="34" charset="0"/>
                <a:cs typeface="+mn-cs"/>
              </a:rPr>
              <a:t>Interaktivn</a:t>
            </a:r>
            <a:r>
              <a:rPr lang="cs-CZ" sz="1400" b="1" dirty="0" smtClean="0">
                <a:solidFill>
                  <a:srgbClr val="0000BC"/>
                </a:solidFill>
                <a:latin typeface="Arial" pitchFamily="34" charset="0"/>
                <a:cs typeface="+mn-cs"/>
              </a:rPr>
              <a:t>í terminál</a:t>
            </a:r>
            <a:endParaRPr lang="cs-CZ" sz="1400" b="1" dirty="0">
              <a:solidFill>
                <a:srgbClr val="0000BC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6110288" y="3829050"/>
            <a:ext cx="977900" cy="414338"/>
            <a:chOff x="3951" y="2629"/>
            <a:chExt cx="615" cy="261"/>
          </a:xfrm>
        </p:grpSpPr>
        <p:sp>
          <p:nvSpPr>
            <p:cNvPr id="94284" name="Text Box 62"/>
            <p:cNvSpPr txBox="1">
              <a:spLocks noChangeArrowheads="1"/>
            </p:cNvSpPr>
            <p:nvPr/>
          </p:nvSpPr>
          <p:spPr bwMode="auto">
            <a:xfrm>
              <a:off x="4037" y="2629"/>
              <a:ext cx="3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46495" name="AutoShape 63"/>
            <p:cNvSpPr>
              <a:spLocks noChangeArrowheads="1"/>
            </p:cNvSpPr>
            <p:nvPr/>
          </p:nvSpPr>
          <p:spPr bwMode="auto">
            <a:xfrm>
              <a:off x="3951" y="2730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6110288" y="2292350"/>
            <a:ext cx="977900" cy="414338"/>
            <a:chOff x="3951" y="1661"/>
            <a:chExt cx="615" cy="261"/>
          </a:xfrm>
        </p:grpSpPr>
        <p:sp>
          <p:nvSpPr>
            <p:cNvPr id="94282" name="Text Box 65"/>
            <p:cNvSpPr txBox="1">
              <a:spLocks noChangeArrowheads="1"/>
            </p:cNvSpPr>
            <p:nvPr/>
          </p:nvSpPr>
          <p:spPr bwMode="auto">
            <a:xfrm>
              <a:off x="4037" y="1661"/>
              <a:ext cx="3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46498" name="AutoShape 66"/>
            <p:cNvSpPr>
              <a:spLocks noChangeArrowheads="1"/>
            </p:cNvSpPr>
            <p:nvPr/>
          </p:nvSpPr>
          <p:spPr bwMode="auto">
            <a:xfrm>
              <a:off x="3951" y="1762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6110288" y="3060700"/>
            <a:ext cx="977900" cy="414338"/>
            <a:chOff x="3951" y="2145"/>
            <a:chExt cx="615" cy="261"/>
          </a:xfrm>
        </p:grpSpPr>
        <p:sp>
          <p:nvSpPr>
            <p:cNvPr id="94280" name="Text Box 68"/>
            <p:cNvSpPr txBox="1">
              <a:spLocks noChangeArrowheads="1"/>
            </p:cNvSpPr>
            <p:nvPr/>
          </p:nvSpPr>
          <p:spPr bwMode="auto">
            <a:xfrm>
              <a:off x="4037" y="2145"/>
              <a:ext cx="3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46501" name="AutoShape 69"/>
            <p:cNvSpPr>
              <a:spLocks noChangeArrowheads="1"/>
            </p:cNvSpPr>
            <p:nvPr/>
          </p:nvSpPr>
          <p:spPr bwMode="auto">
            <a:xfrm>
              <a:off x="3951" y="2246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6110288" y="4600575"/>
            <a:ext cx="977900" cy="414338"/>
            <a:chOff x="3951" y="3114"/>
            <a:chExt cx="615" cy="261"/>
          </a:xfrm>
        </p:grpSpPr>
        <p:sp>
          <p:nvSpPr>
            <p:cNvPr id="94278" name="Text Box 71"/>
            <p:cNvSpPr txBox="1">
              <a:spLocks noChangeArrowheads="1"/>
            </p:cNvSpPr>
            <p:nvPr/>
          </p:nvSpPr>
          <p:spPr bwMode="auto">
            <a:xfrm>
              <a:off x="4037" y="3114"/>
              <a:ext cx="3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000000"/>
                  </a:solidFill>
                </a:rPr>
                <a:t>Task</a:t>
              </a:r>
            </a:p>
          </p:txBody>
        </p:sp>
        <p:sp>
          <p:nvSpPr>
            <p:cNvPr id="146504" name="AutoShape 72"/>
            <p:cNvSpPr>
              <a:spLocks noChangeArrowheads="1"/>
            </p:cNvSpPr>
            <p:nvPr/>
          </p:nvSpPr>
          <p:spPr bwMode="auto">
            <a:xfrm>
              <a:off x="3951" y="3215"/>
              <a:ext cx="615" cy="160"/>
            </a:xfrm>
            <a:custGeom>
              <a:avLst/>
              <a:gdLst>
                <a:gd name="G0" fmla="+- 18062 0 0"/>
                <a:gd name="G1" fmla="+- 6448 0 0"/>
                <a:gd name="G2" fmla="+- 21600 0 6448"/>
                <a:gd name="G3" fmla="+- 10800 0 6448"/>
                <a:gd name="G4" fmla="+- 21600 0 18062"/>
                <a:gd name="G5" fmla="*/ G4 G3 10800"/>
                <a:gd name="G6" fmla="+- 21600 0 G5"/>
                <a:gd name="T0" fmla="*/ 18062 w 21600"/>
                <a:gd name="T1" fmla="*/ 0 h 21600"/>
                <a:gd name="T2" fmla="*/ 0 w 21600"/>
                <a:gd name="T3" fmla="*/ 10800 h 21600"/>
                <a:gd name="T4" fmla="*/ 1806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062" y="0"/>
                  </a:moveTo>
                  <a:lnTo>
                    <a:pt x="18062" y="6448"/>
                  </a:lnTo>
                  <a:lnTo>
                    <a:pt x="3375" y="6448"/>
                  </a:lnTo>
                  <a:lnTo>
                    <a:pt x="3375" y="15152"/>
                  </a:lnTo>
                  <a:lnTo>
                    <a:pt x="18062" y="15152"/>
                  </a:lnTo>
                  <a:lnTo>
                    <a:pt x="1806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6448"/>
                  </a:moveTo>
                  <a:lnTo>
                    <a:pt x="1350" y="15152"/>
                  </a:lnTo>
                  <a:lnTo>
                    <a:pt x="2700" y="15152"/>
                  </a:lnTo>
                  <a:lnTo>
                    <a:pt x="2700" y="6448"/>
                  </a:lnTo>
                  <a:close/>
                </a:path>
                <a:path w="21600" h="21600">
                  <a:moveTo>
                    <a:pt x="0" y="6448"/>
                  </a:moveTo>
                  <a:lnTo>
                    <a:pt x="0" y="15152"/>
                  </a:lnTo>
                  <a:lnTo>
                    <a:pt x="675" y="15152"/>
                  </a:lnTo>
                  <a:lnTo>
                    <a:pt x="675" y="6448"/>
                  </a:lnTo>
                  <a:close/>
                </a:path>
              </a:pathLst>
            </a:cu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400" b="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7466013" y="2701925"/>
            <a:ext cx="757237" cy="2578100"/>
            <a:chOff x="4805" y="1918"/>
            <a:chExt cx="477" cy="1624"/>
          </a:xfrm>
        </p:grpSpPr>
        <p:sp>
          <p:nvSpPr>
            <p:cNvPr id="94274" name="Text Box 74"/>
            <p:cNvSpPr txBox="1">
              <a:spLocks noChangeArrowheads="1"/>
            </p:cNvSpPr>
            <p:nvPr/>
          </p:nvSpPr>
          <p:spPr bwMode="auto">
            <a:xfrm>
              <a:off x="4805" y="1918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Worker</a:t>
              </a:r>
            </a:p>
          </p:txBody>
        </p:sp>
        <p:sp>
          <p:nvSpPr>
            <p:cNvPr id="94275" name="Text Box 75"/>
            <p:cNvSpPr txBox="1">
              <a:spLocks noChangeArrowheads="1"/>
            </p:cNvSpPr>
            <p:nvPr/>
          </p:nvSpPr>
          <p:spPr bwMode="auto">
            <a:xfrm>
              <a:off x="4805" y="2375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Worker</a:t>
              </a:r>
            </a:p>
          </p:txBody>
        </p:sp>
        <p:sp>
          <p:nvSpPr>
            <p:cNvPr id="94276" name="Text Box 76"/>
            <p:cNvSpPr txBox="1">
              <a:spLocks noChangeArrowheads="1"/>
            </p:cNvSpPr>
            <p:nvPr/>
          </p:nvSpPr>
          <p:spPr bwMode="auto">
            <a:xfrm>
              <a:off x="4805" y="2844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Worker</a:t>
              </a:r>
            </a:p>
          </p:txBody>
        </p:sp>
        <p:sp>
          <p:nvSpPr>
            <p:cNvPr id="94277" name="Text Box 77"/>
            <p:cNvSpPr txBox="1">
              <a:spLocks noChangeArrowheads="1"/>
            </p:cNvSpPr>
            <p:nvPr/>
          </p:nvSpPr>
          <p:spPr bwMode="auto">
            <a:xfrm>
              <a:off x="4805" y="3348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400" b="0">
                  <a:solidFill>
                    <a:srgbClr val="000000"/>
                  </a:solidFill>
                </a:rPr>
                <a:t>Worker</a:t>
              </a:r>
            </a:p>
          </p:txBody>
        </p:sp>
      </p:grpSp>
      <p:grpSp>
        <p:nvGrpSpPr>
          <p:cNvPr id="94230" name="Group 79"/>
          <p:cNvGrpSpPr>
            <a:grpSpLocks/>
          </p:cNvGrpSpPr>
          <p:nvPr/>
        </p:nvGrpSpPr>
        <p:grpSpPr bwMode="auto">
          <a:xfrm>
            <a:off x="195263" y="2955925"/>
            <a:ext cx="3613150" cy="2217738"/>
            <a:chOff x="224" y="2078"/>
            <a:chExt cx="2277" cy="1397"/>
          </a:xfrm>
        </p:grpSpPr>
        <p:grpSp>
          <p:nvGrpSpPr>
            <p:cNvPr id="94255" name="Group 80"/>
            <p:cNvGrpSpPr>
              <a:grpSpLocks/>
            </p:cNvGrpSpPr>
            <p:nvPr/>
          </p:nvGrpSpPr>
          <p:grpSpPr bwMode="auto">
            <a:xfrm>
              <a:off x="1632" y="2078"/>
              <a:ext cx="869" cy="1397"/>
              <a:chOff x="1536" y="2048"/>
              <a:chExt cx="869" cy="1397"/>
            </a:xfrm>
          </p:grpSpPr>
          <p:grpSp>
            <p:nvGrpSpPr>
              <p:cNvPr id="94266" name="Group 81"/>
              <p:cNvGrpSpPr>
                <a:grpSpLocks/>
              </p:cNvGrpSpPr>
              <p:nvPr/>
            </p:nvGrpSpPr>
            <p:grpSpPr bwMode="auto">
              <a:xfrm>
                <a:off x="1536" y="2048"/>
                <a:ext cx="867" cy="1397"/>
                <a:chOff x="1498" y="2048"/>
                <a:chExt cx="905" cy="1397"/>
              </a:xfrm>
            </p:grpSpPr>
            <p:sp>
              <p:nvSpPr>
                <p:cNvPr id="94269" name="Freeform 82"/>
                <p:cNvSpPr>
                  <a:spLocks/>
                </p:cNvSpPr>
                <p:nvPr/>
              </p:nvSpPr>
              <p:spPr bwMode="auto">
                <a:xfrm>
                  <a:off x="1498" y="2048"/>
                  <a:ext cx="230" cy="1389"/>
                </a:xfrm>
                <a:custGeom>
                  <a:avLst/>
                  <a:gdLst>
                    <a:gd name="T0" fmla="*/ 0 w 230"/>
                    <a:gd name="T1" fmla="*/ 0 h 1389"/>
                    <a:gd name="T2" fmla="*/ 18 w 230"/>
                    <a:gd name="T3" fmla="*/ 1133 h 1389"/>
                    <a:gd name="T4" fmla="*/ 223 w 230"/>
                    <a:gd name="T5" fmla="*/ 1389 h 1389"/>
                    <a:gd name="T6" fmla="*/ 230 w 230"/>
                    <a:gd name="T7" fmla="*/ 269 h 1389"/>
                    <a:gd name="T8" fmla="*/ 0 w 230"/>
                    <a:gd name="T9" fmla="*/ 0 h 13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0"/>
                    <a:gd name="T16" fmla="*/ 0 h 1389"/>
                    <a:gd name="T17" fmla="*/ 230 w 230"/>
                    <a:gd name="T18" fmla="*/ 1389 h 13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0" h="1389">
                      <a:moveTo>
                        <a:pt x="0" y="0"/>
                      </a:moveTo>
                      <a:lnTo>
                        <a:pt x="18" y="1133"/>
                      </a:lnTo>
                      <a:lnTo>
                        <a:pt x="223" y="1389"/>
                      </a:lnTo>
                      <a:lnTo>
                        <a:pt x="230" y="2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E8703"/>
                    </a:gs>
                    <a:gs pos="100000">
                      <a:srgbClr val="A9670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94270" name="Rectangle 83"/>
                <p:cNvSpPr>
                  <a:spLocks noChangeArrowheads="1"/>
                </p:cNvSpPr>
                <p:nvPr/>
              </p:nvSpPr>
              <p:spPr bwMode="auto">
                <a:xfrm>
                  <a:off x="1722" y="2312"/>
                  <a:ext cx="681" cy="1133"/>
                </a:xfrm>
                <a:prstGeom prst="rect">
                  <a:avLst/>
                </a:prstGeom>
                <a:gradFill rotWithShape="1">
                  <a:gsLst>
                    <a:gs pos="0">
                      <a:srgbClr val="DE8703"/>
                    </a:gs>
                    <a:gs pos="50000">
                      <a:srgbClr val="EAB35F"/>
                    </a:gs>
                    <a:gs pos="100000">
                      <a:srgbClr val="DE870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10000"/>
                    </a:spcAft>
                    <a:buSzPct val="100000"/>
                    <a:buChar char="•"/>
                    <a:defRPr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lnSpc>
                      <a:spcPct val="90000"/>
                    </a:lnSpc>
                    <a:spcBef>
                      <a:spcPct val="30000"/>
                    </a:spcBef>
                    <a:spcAft>
                      <a:spcPct val="10000"/>
                    </a:spcAft>
                    <a:buSzPct val="100000"/>
                    <a:buChar char="–"/>
                    <a:defRPr sz="1600" b="1">
                      <a:solidFill>
                        <a:schemeClr val="bg2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1400">
                      <a:solidFill>
                        <a:schemeClr val="tx2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1200">
                      <a:solidFill>
                        <a:schemeClr val="tx2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000">
                      <a:solidFill>
                        <a:schemeClr val="tx2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215383"/>
                    </a:buClr>
                    <a:buSzTx/>
                    <a:buFont typeface="Wingdings" pitchFamily="2" charset="2"/>
                    <a:buChar char="§"/>
                  </a:pPr>
                  <a:endParaRPr lang="cs-CZ" altLang="sk-SK" sz="1000" b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271" name="Freeform 84"/>
                <p:cNvSpPr>
                  <a:spLocks/>
                </p:cNvSpPr>
                <p:nvPr/>
              </p:nvSpPr>
              <p:spPr bwMode="auto">
                <a:xfrm>
                  <a:off x="1498" y="2055"/>
                  <a:ext cx="896" cy="262"/>
                </a:xfrm>
                <a:custGeom>
                  <a:avLst/>
                  <a:gdLst>
                    <a:gd name="T0" fmla="*/ 896 w 896"/>
                    <a:gd name="T1" fmla="*/ 262 h 262"/>
                    <a:gd name="T2" fmla="*/ 569 w 896"/>
                    <a:gd name="T3" fmla="*/ 0 h 262"/>
                    <a:gd name="T4" fmla="*/ 0 w 896"/>
                    <a:gd name="T5" fmla="*/ 0 h 262"/>
                    <a:gd name="T6" fmla="*/ 224 w 896"/>
                    <a:gd name="T7" fmla="*/ 262 h 262"/>
                    <a:gd name="T8" fmla="*/ 896 w 896"/>
                    <a:gd name="T9" fmla="*/ 262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6"/>
                    <a:gd name="T16" fmla="*/ 0 h 262"/>
                    <a:gd name="T17" fmla="*/ 896 w 89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6" h="262">
                      <a:moveTo>
                        <a:pt x="896" y="262"/>
                      </a:moveTo>
                      <a:lnTo>
                        <a:pt x="569" y="0"/>
                      </a:lnTo>
                      <a:lnTo>
                        <a:pt x="0" y="0"/>
                      </a:lnTo>
                      <a:lnTo>
                        <a:pt x="224" y="262"/>
                      </a:lnTo>
                      <a:lnTo>
                        <a:pt x="896" y="26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B35F"/>
                    </a:gs>
                    <a:gs pos="100000">
                      <a:srgbClr val="DE870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94272" name="Line 85"/>
                <p:cNvSpPr>
                  <a:spLocks noChangeShapeType="1"/>
                </p:cNvSpPr>
                <p:nvPr/>
              </p:nvSpPr>
              <p:spPr bwMode="auto">
                <a:xfrm>
                  <a:off x="1722" y="2313"/>
                  <a:ext cx="681" cy="0"/>
                </a:xfrm>
                <a:prstGeom prst="line">
                  <a:avLst/>
                </a:prstGeom>
                <a:noFill/>
                <a:ln w="19050">
                  <a:solidFill>
                    <a:srgbClr val="FEED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94273" name="Line 86"/>
                <p:cNvSpPr>
                  <a:spLocks noChangeShapeType="1"/>
                </p:cNvSpPr>
                <p:nvPr/>
              </p:nvSpPr>
              <p:spPr bwMode="auto">
                <a:xfrm>
                  <a:off x="1505" y="2070"/>
                  <a:ext cx="220" cy="236"/>
                </a:xfrm>
                <a:prstGeom prst="line">
                  <a:avLst/>
                </a:prstGeom>
                <a:noFill/>
                <a:ln w="19050">
                  <a:solidFill>
                    <a:srgbClr val="FEED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94267" name="Text Box 87"/>
              <p:cNvSpPr txBox="1">
                <a:spLocks noChangeArrowheads="1"/>
              </p:cNvSpPr>
              <p:nvPr/>
            </p:nvSpPr>
            <p:spPr bwMode="auto">
              <a:xfrm>
                <a:off x="1712" y="2635"/>
                <a:ext cx="693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–"/>
                  <a:defRPr sz="1600" b="1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2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cs-CZ" altLang="sk-SK" sz="1400" b="0">
                    <a:solidFill>
                      <a:srgbClr val="000000"/>
                    </a:solidFill>
                  </a:rPr>
                  <a:t>Parallel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cs-CZ" altLang="sk-SK" sz="1400" b="0">
                    <a:solidFill>
                      <a:srgbClr val="000000"/>
                    </a:solidFill>
                  </a:rPr>
                  <a:t>Computing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cs-CZ" altLang="sk-SK" sz="1400" b="0">
                    <a:solidFill>
                      <a:srgbClr val="000000"/>
                    </a:solidFill>
                  </a:rPr>
                  <a:t>Toolbox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cs-CZ" altLang="sk-SK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8" name="Line 88"/>
              <p:cNvSpPr>
                <a:spLocks noChangeShapeType="1"/>
              </p:cNvSpPr>
              <p:nvPr/>
            </p:nvSpPr>
            <p:spPr bwMode="auto">
              <a:xfrm>
                <a:off x="1754" y="2310"/>
                <a:ext cx="0" cy="1120"/>
              </a:xfrm>
              <a:prstGeom prst="line">
                <a:avLst/>
              </a:prstGeom>
              <a:noFill/>
              <a:ln w="19050">
                <a:solidFill>
                  <a:srgbClr val="FEE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94256" name="Group 93"/>
            <p:cNvGrpSpPr>
              <a:grpSpLocks/>
            </p:cNvGrpSpPr>
            <p:nvPr/>
          </p:nvGrpSpPr>
          <p:grpSpPr bwMode="auto">
            <a:xfrm>
              <a:off x="224" y="2762"/>
              <a:ext cx="1538" cy="375"/>
              <a:chOff x="144" y="1364"/>
              <a:chExt cx="3086" cy="395"/>
            </a:xfrm>
          </p:grpSpPr>
          <p:sp>
            <p:nvSpPr>
              <p:cNvPr id="94263" name="Rectangle 94"/>
              <p:cNvSpPr>
                <a:spLocks noChangeArrowheads="1"/>
              </p:cNvSpPr>
              <p:nvPr/>
            </p:nvSpPr>
            <p:spPr bwMode="auto">
              <a:xfrm>
                <a:off x="144" y="1638"/>
                <a:ext cx="3086" cy="121"/>
              </a:xfrm>
              <a:prstGeom prst="rect">
                <a:avLst/>
              </a:prstGeom>
              <a:gradFill rotWithShape="1">
                <a:gsLst>
                  <a:gs pos="0">
                    <a:srgbClr val="DE8703"/>
                  </a:gs>
                  <a:gs pos="50000">
                    <a:srgbClr val="EAB35F"/>
                  </a:gs>
                  <a:gs pos="100000">
                    <a:srgbClr val="DE870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–"/>
                  <a:defRPr sz="1600" b="1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2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5383"/>
                  </a:buClr>
                  <a:buSzTx/>
                  <a:buFont typeface="Wingdings" pitchFamily="2" charset="2"/>
                  <a:buChar char="§"/>
                </a:pPr>
                <a:endParaRPr lang="cs-CZ" altLang="sk-SK" sz="10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4" name="AutoShape 95"/>
              <p:cNvSpPr>
                <a:spLocks noChangeArrowheads="1"/>
              </p:cNvSpPr>
              <p:nvPr/>
            </p:nvSpPr>
            <p:spPr bwMode="auto">
              <a:xfrm flipV="1">
                <a:off x="148" y="1364"/>
                <a:ext cx="3078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82 w 21600"/>
                  <a:gd name="T13" fmla="*/ 3415 h 21600"/>
                  <a:gd name="T14" fmla="*/ 18218 w 21600"/>
                  <a:gd name="T15" fmla="*/ 1818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68" y="21600"/>
                    </a:lnTo>
                    <a:lnTo>
                      <a:pt x="1843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AB35F"/>
                  </a:gs>
                  <a:gs pos="100000">
                    <a:srgbClr val="DE870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sk-SK"/>
              </a:p>
            </p:txBody>
          </p:sp>
          <p:sp>
            <p:nvSpPr>
              <p:cNvPr id="94265" name="Line 96"/>
              <p:cNvSpPr>
                <a:spLocks noChangeShapeType="1"/>
              </p:cNvSpPr>
              <p:nvPr/>
            </p:nvSpPr>
            <p:spPr bwMode="auto">
              <a:xfrm>
                <a:off x="144" y="1638"/>
                <a:ext cx="3085" cy="0"/>
              </a:xfrm>
              <a:prstGeom prst="line">
                <a:avLst/>
              </a:prstGeom>
              <a:noFill/>
              <a:ln w="19050">
                <a:solidFill>
                  <a:srgbClr val="FEEDD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94257" name="Text Box 102"/>
            <p:cNvSpPr txBox="1">
              <a:spLocks noChangeArrowheads="1"/>
            </p:cNvSpPr>
            <p:nvPr/>
          </p:nvSpPr>
          <p:spPr bwMode="auto">
            <a:xfrm>
              <a:off x="618" y="2754"/>
              <a:ext cx="8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2400" b="0">
                  <a:solidFill>
                    <a:srgbClr val="FFFFFF"/>
                  </a:solidFill>
                  <a:latin typeface="Times" pitchFamily="18" charset="0"/>
                </a:rPr>
                <a:t>T</a:t>
              </a:r>
              <a:r>
                <a:rPr lang="cs-CZ" altLang="sk-SK" sz="2400" b="0" baseline="2000">
                  <a:solidFill>
                    <a:srgbClr val="FFFFFF"/>
                  </a:solidFill>
                  <a:latin typeface="Times" pitchFamily="18" charset="0"/>
                </a:rPr>
                <a:t>OOLBOXY</a:t>
              </a:r>
            </a:p>
          </p:txBody>
        </p:sp>
        <p:grpSp>
          <p:nvGrpSpPr>
            <p:cNvPr id="94258" name="Group 104"/>
            <p:cNvGrpSpPr>
              <a:grpSpLocks/>
            </p:cNvGrpSpPr>
            <p:nvPr/>
          </p:nvGrpSpPr>
          <p:grpSpPr bwMode="auto">
            <a:xfrm>
              <a:off x="224" y="2267"/>
              <a:ext cx="1538" cy="485"/>
              <a:chOff x="224" y="2267"/>
              <a:chExt cx="1538" cy="485"/>
            </a:xfrm>
          </p:grpSpPr>
          <p:sp>
            <p:nvSpPr>
              <p:cNvPr id="94259" name="Rectangle 105"/>
              <p:cNvSpPr>
                <a:spLocks noChangeArrowheads="1"/>
              </p:cNvSpPr>
              <p:nvPr/>
            </p:nvSpPr>
            <p:spPr bwMode="auto">
              <a:xfrm>
                <a:off x="224" y="2637"/>
                <a:ext cx="1538" cy="115"/>
              </a:xfrm>
              <a:prstGeom prst="rect">
                <a:avLst/>
              </a:prstGeom>
              <a:gradFill rotWithShape="1">
                <a:gsLst>
                  <a:gs pos="0">
                    <a:srgbClr val="154F8F"/>
                  </a:gs>
                  <a:gs pos="50000">
                    <a:srgbClr val="6A8FB8"/>
                  </a:gs>
                  <a:gs pos="100000">
                    <a:srgbClr val="154F8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•"/>
                  <a:defRPr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10000"/>
                  </a:spcAft>
                  <a:buSzPct val="100000"/>
                  <a:buChar char="–"/>
                  <a:defRPr sz="1600" b="1">
                    <a:solidFill>
                      <a:schemeClr val="bg2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400">
                    <a:solidFill>
                      <a:schemeClr val="tx2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200">
                    <a:solidFill>
                      <a:schemeClr val="tx2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000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15383"/>
                  </a:buClr>
                  <a:buSzTx/>
                  <a:buFont typeface="Wingdings" pitchFamily="2" charset="2"/>
                  <a:buChar char="§"/>
                </a:pPr>
                <a:endParaRPr lang="cs-CZ" altLang="sk-SK" sz="10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260" name="AutoShape 106"/>
              <p:cNvSpPr>
                <a:spLocks noChangeArrowheads="1"/>
              </p:cNvSpPr>
              <p:nvPr/>
            </p:nvSpPr>
            <p:spPr bwMode="auto">
              <a:xfrm flipV="1">
                <a:off x="226" y="2377"/>
                <a:ext cx="1534" cy="2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79 w 21600"/>
                  <a:gd name="T13" fmla="*/ 3349 h 21600"/>
                  <a:gd name="T14" fmla="*/ 18221 w 21600"/>
                  <a:gd name="T15" fmla="*/ 1825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68" y="21600"/>
                    </a:lnTo>
                    <a:lnTo>
                      <a:pt x="1843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A8FB8"/>
                  </a:gs>
                  <a:gs pos="100000">
                    <a:srgbClr val="154F8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sk-SK"/>
              </a:p>
            </p:txBody>
          </p:sp>
          <p:pic>
            <p:nvPicPr>
              <p:cNvPr id="94261" name="Picture 10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" y="2435"/>
                <a:ext cx="69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62" name="Picture 108" descr="logo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" y="2267"/>
                <a:ext cx="301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Group 109"/>
          <p:cNvGrpSpPr>
            <a:grpSpLocks/>
          </p:cNvGrpSpPr>
          <p:nvPr/>
        </p:nvGrpSpPr>
        <p:grpSpPr bwMode="auto">
          <a:xfrm>
            <a:off x="7667625" y="2265363"/>
            <a:ext cx="477838" cy="2760662"/>
            <a:chOff x="4932" y="1644"/>
            <a:chExt cx="301" cy="1739"/>
          </a:xfrm>
        </p:grpSpPr>
        <p:pic>
          <p:nvPicPr>
            <p:cNvPr id="94251" name="Picture 110" descr="log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1644"/>
              <a:ext cx="30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52" name="Picture 111" descr="log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2115"/>
              <a:ext cx="30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53" name="Picture 112" descr="log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2581"/>
              <a:ext cx="30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54" name="Picture 113" descr="logo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" y="3082"/>
              <a:ext cx="30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114"/>
          <p:cNvGrpSpPr>
            <a:grpSpLocks/>
          </p:cNvGrpSpPr>
          <p:nvPr/>
        </p:nvGrpSpPr>
        <p:grpSpPr bwMode="auto">
          <a:xfrm>
            <a:off x="3692525" y="4202113"/>
            <a:ext cx="1544638" cy="1447800"/>
            <a:chOff x="2449" y="2766"/>
            <a:chExt cx="973" cy="912"/>
          </a:xfrm>
        </p:grpSpPr>
        <p:sp>
          <p:nvSpPr>
            <p:cNvPr id="94249" name="Text Box 115"/>
            <p:cNvSpPr txBox="1">
              <a:spLocks noChangeArrowheads="1"/>
            </p:cNvSpPr>
            <p:nvPr/>
          </p:nvSpPr>
          <p:spPr bwMode="auto">
            <a:xfrm>
              <a:off x="2805" y="2804"/>
              <a:ext cx="61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154F8F"/>
                  </a:solidFill>
                </a:rPr>
                <a:t>Výsledek   </a:t>
              </a:r>
            </a:p>
          </p:txBody>
        </p:sp>
        <p:sp>
          <p:nvSpPr>
            <p:cNvPr id="94250" name="AutoShape 116"/>
            <p:cNvSpPr>
              <a:spLocks noChangeArrowheads="1"/>
            </p:cNvSpPr>
            <p:nvPr/>
          </p:nvSpPr>
          <p:spPr bwMode="auto">
            <a:xfrm rot="10800000">
              <a:off x="2449" y="2766"/>
              <a:ext cx="960" cy="912"/>
            </a:xfrm>
            <a:prstGeom prst="rightArrow">
              <a:avLst>
                <a:gd name="adj1" fmla="val 50000"/>
                <a:gd name="adj2" fmla="val 26316"/>
              </a:avLst>
            </a:prstGeom>
            <a:solidFill>
              <a:schemeClr val="bg1"/>
            </a:solidFill>
            <a:ln w="571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3724275" y="2725738"/>
            <a:ext cx="1524000" cy="1447800"/>
            <a:chOff x="2448" y="1934"/>
            <a:chExt cx="960" cy="912"/>
          </a:xfrm>
        </p:grpSpPr>
        <p:sp>
          <p:nvSpPr>
            <p:cNvPr id="94247" name="Text Box 118"/>
            <p:cNvSpPr txBox="1">
              <a:spLocks noChangeArrowheads="1"/>
            </p:cNvSpPr>
            <p:nvPr/>
          </p:nvSpPr>
          <p:spPr bwMode="auto">
            <a:xfrm>
              <a:off x="2827" y="1979"/>
              <a:ext cx="2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cs-CZ" altLang="sk-SK" sz="1200">
                  <a:solidFill>
                    <a:srgbClr val="000000"/>
                  </a:solidFill>
                </a:rPr>
                <a:t>Job</a:t>
              </a:r>
            </a:p>
          </p:txBody>
        </p:sp>
        <p:sp>
          <p:nvSpPr>
            <p:cNvPr id="94248" name="AutoShape 119"/>
            <p:cNvSpPr>
              <a:spLocks noChangeArrowheads="1"/>
            </p:cNvSpPr>
            <p:nvPr/>
          </p:nvSpPr>
          <p:spPr bwMode="auto">
            <a:xfrm>
              <a:off x="2448" y="1934"/>
              <a:ext cx="960" cy="912"/>
            </a:xfrm>
            <a:prstGeom prst="rightArrow">
              <a:avLst>
                <a:gd name="adj1" fmla="val 50000"/>
                <a:gd name="adj2" fmla="val 26316"/>
              </a:avLst>
            </a:prstGeom>
            <a:solidFill>
              <a:schemeClr val="bg1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•"/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spcAft>
                  <a:spcPct val="10000"/>
                </a:spcAft>
                <a:buSzPct val="100000"/>
                <a:buChar char="–"/>
                <a:defRPr sz="1600" b="1">
                  <a:solidFill>
                    <a:schemeClr val="bg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4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2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15383"/>
                </a:buClr>
                <a:buSzTx/>
                <a:buFont typeface="Wingdings" pitchFamily="2" charset="2"/>
                <a:buChar char="§"/>
              </a:pPr>
              <a:endParaRPr lang="cs-CZ" altLang="sk-SK" sz="1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120"/>
          <p:cNvGrpSpPr>
            <a:grpSpLocks/>
          </p:cNvGrpSpPr>
          <p:nvPr/>
        </p:nvGrpSpPr>
        <p:grpSpPr bwMode="auto">
          <a:xfrm>
            <a:off x="3946525" y="3228975"/>
            <a:ext cx="1041400" cy="407988"/>
            <a:chOff x="2587" y="2251"/>
            <a:chExt cx="657" cy="257"/>
          </a:xfrm>
        </p:grpSpPr>
        <p:pic>
          <p:nvPicPr>
            <p:cNvPr id="94241" name="Picture 1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" y="2251"/>
              <a:ext cx="12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42" name="Group 122"/>
            <p:cNvGrpSpPr>
              <a:grpSpLocks/>
            </p:cNvGrpSpPr>
            <p:nvPr/>
          </p:nvGrpSpPr>
          <p:grpSpPr bwMode="auto">
            <a:xfrm>
              <a:off x="2587" y="2387"/>
              <a:ext cx="580" cy="121"/>
              <a:chOff x="847" y="955"/>
              <a:chExt cx="580" cy="121"/>
            </a:xfrm>
          </p:grpSpPr>
          <p:pic>
            <p:nvPicPr>
              <p:cNvPr id="94243" name="Picture 123" descr="logo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" y="955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44" name="Picture 1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" y="955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45" name="Picture 12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3" y="955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46" name="Picture 1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" y="955"/>
                <a:ext cx="121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6559" name="Picture 1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3228975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560" name="Picture 1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228975"/>
            <a:ext cx="193675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561" name="Picture 12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228975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562" name="Picture 13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228975"/>
            <a:ext cx="19208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563" name="Rectangle 131"/>
          <p:cNvSpPr>
            <a:spLocks noChangeArrowheads="1"/>
          </p:cNvSpPr>
          <p:nvPr/>
        </p:nvSpPr>
        <p:spPr bwMode="auto">
          <a:xfrm>
            <a:off x="3762375" y="3111500"/>
            <a:ext cx="1252538" cy="66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5383"/>
              </a:buClr>
              <a:buSzTx/>
              <a:buFont typeface="Wingdings" pitchFamily="2" charset="2"/>
              <a:buChar char="§"/>
            </a:pPr>
            <a:endParaRPr lang="cs-CZ" altLang="sk-SK" sz="1000" b="0">
              <a:solidFill>
                <a:srgbClr val="000000"/>
              </a:solidFill>
            </a:endParaRPr>
          </a:p>
        </p:txBody>
      </p:sp>
      <p:sp>
        <p:nvSpPr>
          <p:cNvPr id="94240" name="Rectangle 123"/>
          <p:cNvSpPr>
            <a:spLocks noGrp="1" noChangeArrowheads="1"/>
          </p:cNvSpPr>
          <p:nvPr>
            <p:ph type="title"/>
          </p:nvPr>
        </p:nvSpPr>
        <p:spPr>
          <a:xfrm>
            <a:off x="384175" y="476250"/>
            <a:ext cx="6831013" cy="534988"/>
          </a:xfrm>
        </p:spPr>
        <p:txBody>
          <a:bodyPr/>
          <a:lstStyle/>
          <a:p>
            <a:r>
              <a:rPr lang="en-US" altLang="sk-SK" smtClean="0"/>
              <a:t>Architektura </a:t>
            </a:r>
            <a:r>
              <a:rPr lang="cs-CZ" altLang="sk-SK" smtClean="0"/>
              <a:t>výpočetního clusteru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6559E-6 L 0.31319 -0.132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00" y="-6700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2276E-6 L 0.29028 -0.0235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00" y="-120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6559E-6 L 0.2651 0.094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00" y="470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3293E-6 L 0.23472 0.20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6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00" y="1030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63" grpId="0" animBg="1"/>
      <p:bldP spid="146563" grpId="1" animBg="1"/>
      <p:bldP spid="14656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49155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9156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 smtClean="0"/>
              <a:t>POSLANIE A ČINNOSŤ </a:t>
            </a:r>
            <a:r>
              <a:rPr lang="sk-SK" sz="2800" b="1" kern="0" dirty="0"/>
              <a:t>CVTI SR</a:t>
            </a:r>
          </a:p>
        </p:txBody>
      </p:sp>
      <p:sp>
        <p:nvSpPr>
          <p:cNvPr id="49159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sk-SK" altLang="sk-SK" sz="2000">
                <a:solidFill>
                  <a:schemeClr val="bg1"/>
                </a:solidFill>
              </a:rPr>
              <a:t>komplexná prevádzka špecializovanej vedeckej knižnice a poskytovanie informačných služieb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budovanie a prevádzka komplexných informačných   systémov pre vedu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metodická a analytická činnosť v oblasti podpory riadenia a hodnotenia kvality vedy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popularizácia vedy a techniky smerom k odbornej i širokej laickej verejnosti, so špeciálnym zameraním na mladú generáciu</a:t>
            </a: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384175" y="1011238"/>
            <a:ext cx="8375650" cy="5722937"/>
          </a:xfrm>
        </p:spPr>
        <p:txBody>
          <a:bodyPr/>
          <a:lstStyle/>
          <a:p>
            <a:r>
              <a:rPr lang="cs-CZ" altLang="sk-SK" sz="1600" smtClean="0"/>
              <a:t>paralelní cyklus</a:t>
            </a:r>
          </a:p>
          <a:p>
            <a:pPr lvl="1"/>
            <a:r>
              <a:rPr lang="cs-CZ" altLang="sk-SK" sz="1400" smtClean="0"/>
              <a:t>rozložení opakujících se výpočtů na několik výpočetních uzlů</a:t>
            </a:r>
          </a:p>
          <a:p>
            <a:pPr lvl="1"/>
            <a:r>
              <a:rPr lang="cs-CZ" altLang="sk-SK" sz="1400" smtClean="0">
                <a:cs typeface="Courier New" pitchFamily="49" charset="0"/>
              </a:rPr>
              <a:t>nejběžnější metoda paralelizace</a:t>
            </a:r>
          </a:p>
          <a:p>
            <a:pPr lvl="1"/>
            <a:r>
              <a:rPr lang="cs-CZ" altLang="sk-SK" sz="1400" smtClean="0">
                <a:latin typeface="Courier New" pitchFamily="49" charset="0"/>
                <a:cs typeface="Courier New" pitchFamily="49" charset="0"/>
              </a:rPr>
              <a:t>parfor</a:t>
            </a:r>
          </a:p>
          <a:p>
            <a:r>
              <a:rPr lang="cs-CZ" altLang="sk-SK" sz="1600" smtClean="0">
                <a:cs typeface="Courier New" pitchFamily="49" charset="0"/>
              </a:rPr>
              <a:t>single-program, multiple-data</a:t>
            </a:r>
          </a:p>
          <a:p>
            <a:pPr lvl="1"/>
            <a:r>
              <a:rPr lang="cs-CZ" altLang="sk-SK" sz="1400" smtClean="0">
                <a:cs typeface="Courier New" pitchFamily="49" charset="0"/>
              </a:rPr>
              <a:t>paralelní spuštění algoritmu na několika výpočetních uzlech</a:t>
            </a:r>
          </a:p>
          <a:p>
            <a:pPr lvl="2"/>
            <a:r>
              <a:rPr lang="cs-CZ" altLang="sk-SK" sz="1200" smtClean="0">
                <a:cs typeface="Courier New" pitchFamily="49" charset="0"/>
              </a:rPr>
              <a:t>obecně s různými vstupními daty</a:t>
            </a:r>
          </a:p>
          <a:p>
            <a:pPr lvl="1"/>
            <a:r>
              <a:rPr lang="cs-CZ" altLang="sk-SK" sz="1400" smtClean="0">
                <a:cs typeface="Courier New" pitchFamily="49" charset="0"/>
              </a:rPr>
              <a:t>umožňuje synchronizaci a horizontální komunikaci mezi uzly</a:t>
            </a:r>
          </a:p>
          <a:p>
            <a:pPr lvl="1"/>
            <a:r>
              <a:rPr lang="cs-CZ" altLang="sk-SK" sz="1400" smtClean="0">
                <a:latin typeface="Courier New" pitchFamily="49" charset="0"/>
                <a:cs typeface="Courier New" pitchFamily="49" charset="0"/>
              </a:rPr>
              <a:t>spmd</a:t>
            </a:r>
            <a:endParaRPr lang="cs-CZ" altLang="sk-SK" sz="1400" smtClean="0">
              <a:cs typeface="Courier New" pitchFamily="49" charset="0"/>
            </a:endParaRPr>
          </a:p>
          <a:p>
            <a:r>
              <a:rPr lang="cs-CZ" altLang="sk-SK" sz="1600" smtClean="0">
                <a:cs typeface="Courier New" pitchFamily="49" charset="0"/>
              </a:rPr>
              <a:t>distribuovaná pole</a:t>
            </a:r>
          </a:p>
          <a:p>
            <a:pPr lvl="1"/>
            <a:r>
              <a:rPr lang="cs-CZ" altLang="sk-SK" sz="1400" smtClean="0">
                <a:cs typeface="Courier New" pitchFamily="49" charset="0"/>
              </a:rPr>
              <a:t>výpočty s daty, která se nevejdou na jeden výpočetní uzel</a:t>
            </a:r>
          </a:p>
          <a:p>
            <a:pPr lvl="1"/>
            <a:r>
              <a:rPr lang="cs-CZ" altLang="sk-SK" sz="1400" smtClean="0">
                <a:cs typeface="Courier New" pitchFamily="49" charset="0"/>
              </a:rPr>
              <a:t>vysoká úroveň abstrakce, některé operace přímo implementované</a:t>
            </a:r>
          </a:p>
          <a:p>
            <a:pPr lvl="2"/>
            <a:r>
              <a:rPr lang="cs-CZ" altLang="sk-SK" sz="1200" smtClean="0">
                <a:cs typeface="Courier New" pitchFamily="49" charset="0"/>
              </a:rPr>
              <a:t>násobení matic, inverze, …</a:t>
            </a:r>
          </a:p>
          <a:p>
            <a:pPr lvl="1"/>
            <a:r>
              <a:rPr lang="cs-CZ" altLang="sk-SK" sz="1400" smtClean="0">
                <a:latin typeface="Courier New" pitchFamily="49" charset="0"/>
                <a:cs typeface="Courier New" pitchFamily="49" charset="0"/>
              </a:rPr>
              <a:t>codistributed</a:t>
            </a:r>
          </a:p>
          <a:p>
            <a:r>
              <a:rPr lang="cs-CZ" altLang="sk-SK" sz="1600" smtClean="0">
                <a:cs typeface="Courier New" pitchFamily="49" charset="0"/>
              </a:rPr>
              <a:t>přímá komunikace mezi výpočetními uzly</a:t>
            </a:r>
          </a:p>
          <a:p>
            <a:pPr lvl="1"/>
            <a:r>
              <a:rPr lang="cs-CZ" altLang="sk-SK" sz="1400" smtClean="0">
                <a:cs typeface="Courier New" pitchFamily="49" charset="0"/>
              </a:rPr>
              <a:t>nízká úroveň abstrakce, potenciál maximálního využití</a:t>
            </a:r>
          </a:p>
          <a:p>
            <a:pPr lvl="1"/>
            <a:r>
              <a:rPr lang="cs-CZ" altLang="sk-SK" sz="1400" smtClean="0">
                <a:latin typeface="Courier New" pitchFamily="49" charset="0"/>
                <a:cs typeface="Courier New" pitchFamily="49" charset="0"/>
              </a:rPr>
              <a:t>labBarrier</a:t>
            </a:r>
            <a:r>
              <a:rPr lang="cs-CZ" altLang="sk-SK" sz="1400" smtClean="0">
                <a:cs typeface="Courier New" pitchFamily="49" charset="0"/>
              </a:rPr>
              <a:t>, </a:t>
            </a:r>
            <a:r>
              <a:rPr lang="cs-CZ" altLang="sk-SK" sz="1400" smtClean="0">
                <a:latin typeface="Courier New" pitchFamily="49" charset="0"/>
                <a:cs typeface="Courier New" pitchFamily="49" charset="0"/>
              </a:rPr>
              <a:t>labSend</a:t>
            </a:r>
            <a:r>
              <a:rPr lang="cs-CZ" altLang="sk-SK" sz="1400" smtClean="0">
                <a:cs typeface="Courier New" pitchFamily="49" charset="0"/>
              </a:rPr>
              <a:t>, </a:t>
            </a:r>
            <a:r>
              <a:rPr lang="cs-CZ" altLang="sk-SK" sz="1400" smtClean="0">
                <a:latin typeface="Courier New" pitchFamily="49" charset="0"/>
                <a:cs typeface="Courier New" pitchFamily="49" charset="0"/>
              </a:rPr>
              <a:t>labReceive</a:t>
            </a:r>
            <a:r>
              <a:rPr lang="cs-CZ" altLang="sk-SK" sz="1400" smtClean="0">
                <a:cs typeface="Courier New" pitchFamily="49" charset="0"/>
              </a:rPr>
              <a:t>, …</a:t>
            </a:r>
          </a:p>
          <a:p>
            <a:r>
              <a:rPr lang="cs-CZ" altLang="sk-SK" sz="1600" smtClean="0">
                <a:cs typeface="Courier New" pitchFamily="49" charset="0"/>
              </a:rPr>
              <a:t>dávkové zpracování</a:t>
            </a:r>
          </a:p>
          <a:p>
            <a:pPr lvl="1"/>
            <a:r>
              <a:rPr lang="cs-CZ" altLang="sk-SK" sz="1400" smtClean="0">
                <a:cs typeface="Courier New" pitchFamily="49" charset="0"/>
              </a:rPr>
              <a:t>odložení výpočtu na dobu, kdy je cluster volný</a:t>
            </a:r>
          </a:p>
          <a:p>
            <a:pPr lvl="1"/>
            <a:r>
              <a:rPr lang="cs-CZ" altLang="sk-SK" sz="1400" smtClean="0">
                <a:latin typeface="Courier New" pitchFamily="49" charset="0"/>
                <a:cs typeface="Courier New" pitchFamily="49" charset="0"/>
              </a:rPr>
              <a:t>batch</a:t>
            </a:r>
          </a:p>
        </p:txBody>
      </p:sp>
      <p:sp>
        <p:nvSpPr>
          <p:cNvPr id="95235" name="Nadpis 5"/>
          <p:cNvSpPr>
            <a:spLocks noGrp="1"/>
          </p:cNvSpPr>
          <p:nvPr>
            <p:ph type="title"/>
          </p:nvPr>
        </p:nvSpPr>
        <p:spPr>
          <a:xfrm>
            <a:off x="384175" y="368300"/>
            <a:ext cx="5360988" cy="481013"/>
          </a:xfrm>
        </p:spPr>
        <p:txBody>
          <a:bodyPr/>
          <a:lstStyle/>
          <a:p>
            <a:r>
              <a:rPr lang="cs-CZ" altLang="sk-SK" sz="2800" smtClean="0"/>
              <a:t>Možnosti paralelizace výpočtů</a:t>
            </a:r>
            <a:endParaRPr lang="cs-CZ" altLang="sk-SK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6"/>
          <p:cNvSpPr>
            <a:spLocks noGrp="1"/>
          </p:cNvSpPr>
          <p:nvPr>
            <p:ph idx="1"/>
          </p:nvPr>
        </p:nvSpPr>
        <p:spPr>
          <a:xfrm>
            <a:off x="179388" y="1233488"/>
            <a:ext cx="5160962" cy="4543425"/>
          </a:xfrm>
        </p:spPr>
        <p:txBody>
          <a:bodyPr/>
          <a:lstStyle/>
          <a:p>
            <a:r>
              <a:rPr lang="en-US" altLang="sk-SK" smtClean="0"/>
              <a:t>Bez nutnosti </a:t>
            </a:r>
            <a:r>
              <a:rPr lang="cs-CZ" altLang="sk-SK" smtClean="0"/>
              <a:t>psát paralelní kód</a:t>
            </a:r>
            <a:endParaRPr lang="en-US" altLang="sk-SK" smtClean="0"/>
          </a:p>
          <a:p>
            <a:pPr lvl="1"/>
            <a:r>
              <a:rPr lang="cs-CZ" altLang="sk-SK" smtClean="0"/>
              <a:t>Optimization Toolbox</a:t>
            </a:r>
          </a:p>
          <a:p>
            <a:pPr lvl="1"/>
            <a:r>
              <a:rPr lang="cs-CZ" altLang="sk-SK" smtClean="0"/>
              <a:t>Statistics Toolbox</a:t>
            </a:r>
          </a:p>
          <a:p>
            <a:pPr lvl="1"/>
            <a:r>
              <a:rPr lang="cs-CZ" altLang="sk-SK" smtClean="0"/>
              <a:t>Neural Network Toolbox</a:t>
            </a:r>
          </a:p>
          <a:p>
            <a:pPr lvl="1"/>
            <a:r>
              <a:rPr lang="cs-CZ" altLang="sk-SK" smtClean="0"/>
              <a:t>Global Optimizat</a:t>
            </a:r>
            <a:r>
              <a:rPr lang="en-US" altLang="sk-SK" smtClean="0"/>
              <a:t>ion Toolbox</a:t>
            </a:r>
          </a:p>
          <a:p>
            <a:pPr lvl="1"/>
            <a:r>
              <a:rPr lang="en-US" altLang="sk-SK" smtClean="0"/>
              <a:t>Image Processing Toolbox</a:t>
            </a:r>
          </a:p>
          <a:p>
            <a:pPr lvl="1"/>
            <a:r>
              <a:rPr lang="cs-CZ" altLang="sk-SK" smtClean="0"/>
              <a:t>Bioinformatics Toolbox</a:t>
            </a:r>
            <a:endParaRPr lang="en-US" altLang="sk-SK" smtClean="0"/>
          </a:p>
          <a:p>
            <a:pPr lvl="1"/>
            <a:r>
              <a:rPr lang="cs-CZ" altLang="sk-SK" smtClean="0"/>
              <a:t>Robust Control Toolbox</a:t>
            </a:r>
            <a:endParaRPr lang="en-US" altLang="sk-SK" smtClean="0"/>
          </a:p>
          <a:p>
            <a:pPr lvl="1"/>
            <a:r>
              <a:rPr lang="en-US" altLang="sk-SK" smtClean="0"/>
              <a:t>Simulink</a:t>
            </a:r>
          </a:p>
          <a:p>
            <a:pPr lvl="1"/>
            <a:r>
              <a:rPr lang="cs-CZ" altLang="sk-SK" smtClean="0"/>
              <a:t>Simulink Control Design</a:t>
            </a:r>
            <a:endParaRPr lang="en-US" altLang="sk-SK" smtClean="0"/>
          </a:p>
          <a:p>
            <a:pPr lvl="1"/>
            <a:r>
              <a:rPr lang="cs-CZ" altLang="sk-SK" smtClean="0"/>
              <a:t>Simulink Design Optimization</a:t>
            </a:r>
            <a:endParaRPr lang="en-US" altLang="sk-SK" smtClean="0"/>
          </a:p>
          <a:p>
            <a:pPr lvl="1"/>
            <a:r>
              <a:rPr lang="cs-CZ" altLang="sk-SK" smtClean="0"/>
              <a:t>Model-Based Calibration Toolbox</a:t>
            </a:r>
            <a:endParaRPr lang="en-US" altLang="sk-SK" smtClean="0"/>
          </a:p>
          <a:p>
            <a:pPr lvl="1"/>
            <a:r>
              <a:rPr lang="en-US" altLang="sk-SK" smtClean="0"/>
              <a:t>…</a:t>
            </a:r>
          </a:p>
          <a:p>
            <a:endParaRPr lang="en-US" altLang="sk-SK" smtClean="0"/>
          </a:p>
        </p:txBody>
      </p:sp>
      <p:sp>
        <p:nvSpPr>
          <p:cNvPr id="96259" name="Rectangle 123"/>
          <p:cNvSpPr txBox="1">
            <a:spLocks noChangeArrowheads="1"/>
          </p:cNvSpPr>
          <p:nvPr/>
        </p:nvSpPr>
        <p:spPr bwMode="gray">
          <a:xfrm>
            <a:off x="384175" y="476250"/>
            <a:ext cx="458788" cy="53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cs-CZ" altLang="sk-SK" sz="3200">
                <a:solidFill>
                  <a:srgbClr val="0000BC"/>
                </a:solidFill>
              </a:rPr>
              <a:t>P</a:t>
            </a:r>
          </a:p>
        </p:txBody>
      </p:sp>
      <p:sp>
        <p:nvSpPr>
          <p:cNvPr id="96260" name="Nadpis 2"/>
          <p:cNvSpPr>
            <a:spLocks noGrp="1"/>
          </p:cNvSpPr>
          <p:nvPr>
            <p:ph type="title"/>
          </p:nvPr>
        </p:nvSpPr>
        <p:spPr>
          <a:xfrm>
            <a:off x="384175" y="476250"/>
            <a:ext cx="8153400" cy="534988"/>
          </a:xfrm>
        </p:spPr>
        <p:txBody>
          <a:bodyPr/>
          <a:lstStyle/>
          <a:p>
            <a:r>
              <a:rPr lang="cs-CZ" altLang="sk-SK" smtClean="0"/>
              <a:t>Přímá podpora paralelizace v toolboxech</a:t>
            </a:r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76363"/>
            <a:ext cx="48641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5832475" y="2609850"/>
            <a:ext cx="792163" cy="2301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SzPct val="100000"/>
              <a:buChar char="–"/>
              <a:defRPr sz="1600" b="1">
                <a:solidFill>
                  <a:schemeClr val="bg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</a:pPr>
            <a:endParaRPr lang="cs-CZ" altLang="sk-SK" sz="100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>
              <a:solidFill>
                <a:srgbClr val="66CCFF"/>
              </a:solidFill>
            </a:endParaRPr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FFFF"/>
              </a:buClr>
              <a:buFont typeface="Monotype Sorts"/>
              <a:buNone/>
            </a:pPr>
            <a:endParaRPr lang="en-GB" altLang="sk-SK" sz="1800">
              <a:solidFill>
                <a:srgbClr val="66CCFF"/>
              </a:solidFill>
            </a:endParaRPr>
          </a:p>
        </p:txBody>
      </p:sp>
      <p:sp>
        <p:nvSpPr>
          <p:cNvPr id="9728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FFFF"/>
              </a:buClr>
              <a:buFont typeface="Monotype Sorts"/>
              <a:buNone/>
            </a:pPr>
            <a:endParaRPr lang="en-GB" altLang="sk-SK" sz="1800">
              <a:solidFill>
                <a:srgbClr val="66CCFF"/>
              </a:solidFill>
            </a:endParaRPr>
          </a:p>
        </p:txBody>
      </p:sp>
      <p:sp>
        <p:nvSpPr>
          <p:cNvPr id="9728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FFFFFF"/>
              </a:buClr>
              <a:buFont typeface="Monotype Sorts"/>
              <a:buNone/>
            </a:pPr>
            <a:endParaRPr lang="en-GB" altLang="sk-SK" sz="1800">
              <a:solidFill>
                <a:srgbClr val="66CCFF"/>
              </a:solidFill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sk-SK" sz="2800" kern="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sk-SK" sz="2800" kern="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sk-SK" sz="2800" kern="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sk-SK" sz="2800" b="1" kern="0" dirty="0" smtClean="0">
                <a:solidFill>
                  <a:srgbClr val="FFFF00"/>
                </a:solidFill>
              </a:rPr>
              <a:t>DISKUSIA</a:t>
            </a:r>
            <a:endParaRPr lang="sk-SK" sz="2800" b="1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0179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0180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0182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sk-SK" altLang="sk-SK" sz="2000" b="1">
                <a:solidFill>
                  <a:schemeClr val="bg1"/>
                </a:solidFill>
              </a:rPr>
              <a:t>CVTI SR plní tieto funkcie:</a:t>
            </a:r>
          </a:p>
          <a:p>
            <a:r>
              <a:rPr lang="sk-SK" altLang="sk-SK" sz="2000">
                <a:solidFill>
                  <a:schemeClr val="bg1"/>
                </a:solidFill>
              </a:rPr>
              <a:t>Národné informačné centrum a špecializovaná verejná vedecká knižnica SR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Depozitná knižnica OECD, EBOR a WIPO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Európske dokumentačné centrum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Národné centrum pre popularizáciu vedy a techniky v spoločnosti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Stredisko patentových informácii SR – PATLIB 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>
                <a:solidFill>
                  <a:schemeClr val="bg1"/>
                </a:solidFill>
              </a:rPr>
              <a:t>Centrum transferu technológií s celoslovenskou pôsobnosťou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 smtClean="0"/>
              <a:t>POSLANIE A ČINNOSŤ </a:t>
            </a:r>
            <a:r>
              <a:rPr lang="sk-SK" sz="2800" b="1" kern="0" dirty="0"/>
              <a:t>CVTI SR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1203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1204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1205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/>
              <a:t>NÁRODNÉ PROJEKTY</a:t>
            </a:r>
          </a:p>
        </p:txBody>
      </p:sp>
      <p:sp>
        <p:nvSpPr>
          <p:cNvPr id="51207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		Národný informačný systém podpory výskumu a vývoja 		na Slovensku –prístup k elektronickým informačným 		zdrojom (</a:t>
            </a:r>
            <a:r>
              <a:rPr lang="sk-SK" altLang="sk-SK" sz="200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NISPEZ</a:t>
            </a:r>
            <a:r>
              <a:rPr lang="sk-SK" altLang="sk-SK" sz="200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	Infraštruktúra pre výskum a vývoj – </a:t>
            </a:r>
            <a:r>
              <a:rPr lang="sk-SK" altLang="sk-SK" sz="2000">
                <a:solidFill>
                  <a:srgbClr val="FFFF00"/>
                </a:solidFill>
              </a:rPr>
              <a:t>Dátové centrum 		pre výskum a vývoj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	Národná infraštruktúra pre podporu transferu 			technológií na Slovensku – </a:t>
            </a:r>
            <a:r>
              <a:rPr lang="sk-SK" altLang="sk-SK" sz="2000">
                <a:solidFill>
                  <a:srgbClr val="FFFF00"/>
                </a:solidFill>
              </a:rPr>
              <a:t>NITT SK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		Popularizácia vedy a techniky na Slovensku - </a:t>
            </a:r>
            <a:r>
              <a:rPr lang="sk-SK" altLang="sk-SK" sz="200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PopVaT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</p:txBody>
      </p:sp>
      <p:pic>
        <p:nvPicPr>
          <p:cNvPr id="512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00213"/>
            <a:ext cx="18415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033713"/>
            <a:ext cx="18415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Obrázok 9" descr="BUTON_nitt sk 300dp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9"/>
          <a:stretch>
            <a:fillRect/>
          </a:stretch>
        </p:blipFill>
        <p:spPr bwMode="auto">
          <a:xfrm>
            <a:off x="360363" y="4076700"/>
            <a:ext cx="17986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084763"/>
            <a:ext cx="898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sk-SK" sz="1800"/>
          </a:p>
        </p:txBody>
      </p:sp>
      <p:sp>
        <p:nvSpPr>
          <p:cNvPr id="52227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2228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2229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pic>
        <p:nvPicPr>
          <p:cNvPr id="52230" name="Picture 2" descr="Logo projektu SEE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7" r="34520"/>
          <a:stretch>
            <a:fillRect/>
          </a:stretch>
        </p:blipFill>
        <p:spPr bwMode="auto">
          <a:xfrm>
            <a:off x="4464050" y="5091113"/>
            <a:ext cx="715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 descr="Logo projektu F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327150"/>
            <a:ext cx="1905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6" descr="http://www.cvtisr.sk/buxus/images/Projekty/SMART_Net/logo_SmartN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241550"/>
            <a:ext cx="1320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8" descr="http://www.cvtisr.sk/buxus/images/Projekty/CentralCommunity_/CentralCommunity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344863"/>
            <a:ext cx="23971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http://www.cvtisr.sk/buxus/images/Projekty/SEETechnology/logo_SEETechnolog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5589588"/>
            <a:ext cx="10668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uhovaná šípka vpravo 14"/>
          <p:cNvSpPr/>
          <p:nvPr/>
        </p:nvSpPr>
        <p:spPr>
          <a:xfrm>
            <a:off x="431800" y="3322638"/>
            <a:ext cx="4748213" cy="631825"/>
          </a:xfrm>
          <a:prstGeom prst="stripedRightArrow">
            <a:avLst/>
          </a:prstGeom>
          <a:solidFill>
            <a:srgbClr val="FFFF00"/>
          </a:solidFill>
          <a:ln w="177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Pruhovaná šípka vpravo 18"/>
          <p:cNvSpPr/>
          <p:nvPr/>
        </p:nvSpPr>
        <p:spPr>
          <a:xfrm rot="18452038">
            <a:off x="172244" y="2559844"/>
            <a:ext cx="2114550" cy="630238"/>
          </a:xfrm>
          <a:prstGeom prst="stripedRightArrow">
            <a:avLst/>
          </a:prstGeom>
          <a:solidFill>
            <a:srgbClr val="FFFF00"/>
          </a:solidFill>
          <a:ln w="177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ruhovaná šípka vpravo 20"/>
          <p:cNvSpPr/>
          <p:nvPr/>
        </p:nvSpPr>
        <p:spPr>
          <a:xfrm rot="20619325">
            <a:off x="1090613" y="2606675"/>
            <a:ext cx="2462212" cy="630238"/>
          </a:xfrm>
          <a:prstGeom prst="stripedRightArrow">
            <a:avLst/>
          </a:prstGeom>
          <a:solidFill>
            <a:srgbClr val="FFFF00"/>
          </a:solidFill>
          <a:ln w="177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Pruhovaná šípka vpravo 22"/>
          <p:cNvSpPr/>
          <p:nvPr/>
        </p:nvSpPr>
        <p:spPr>
          <a:xfrm rot="3341411">
            <a:off x="192088" y="4479925"/>
            <a:ext cx="2457450" cy="631825"/>
          </a:xfrm>
          <a:prstGeom prst="stripedRightArrow">
            <a:avLst/>
          </a:prstGeom>
          <a:solidFill>
            <a:srgbClr val="FFFF00"/>
          </a:solidFill>
          <a:ln w="177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Pruhovaná šípka vpravo 23"/>
          <p:cNvSpPr/>
          <p:nvPr/>
        </p:nvSpPr>
        <p:spPr>
          <a:xfrm rot="1208093">
            <a:off x="1025525" y="4214813"/>
            <a:ext cx="3359150" cy="630237"/>
          </a:xfrm>
          <a:prstGeom prst="stripedRightArrow">
            <a:avLst/>
          </a:prstGeom>
          <a:solidFill>
            <a:srgbClr val="FFFF00"/>
          </a:solidFill>
          <a:ln w="177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k-SK" sz="2800" b="1" kern="0" dirty="0" smtClean="0"/>
              <a:t>MEDZINÁRODNÉ </a:t>
            </a:r>
            <a:r>
              <a:rPr lang="sk-SK" sz="2800" b="1" kern="0" dirty="0"/>
              <a:t>PROJEKTY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1588" y="836613"/>
            <a:ext cx="9142412" cy="57150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1588" y="792163"/>
            <a:ext cx="9142412" cy="25400"/>
          </a:xfrm>
          <a:prstGeom prst="rect">
            <a:avLst/>
          </a:prstGeom>
          <a:gradFill rotWithShape="0">
            <a:gsLst>
              <a:gs pos="0">
                <a:srgbClr val="39615C"/>
              </a:gs>
              <a:gs pos="50000">
                <a:srgbClr val="FFFFFF"/>
              </a:gs>
              <a:gs pos="100000">
                <a:srgbClr val="3961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53252" name="Rectangle 12"/>
          <p:cNvSpPr>
            <a:spLocks noChangeArrowheads="1"/>
          </p:cNvSpPr>
          <p:nvPr/>
        </p:nvSpPr>
        <p:spPr bwMode="auto">
          <a:xfrm>
            <a:off x="34925" y="6827838"/>
            <a:ext cx="9109075" cy="22225"/>
          </a:xfrm>
          <a:prstGeom prst="rect">
            <a:avLst/>
          </a:prstGeom>
          <a:gradFill rotWithShape="0">
            <a:gsLst>
              <a:gs pos="0">
                <a:srgbClr val="000091"/>
              </a:gs>
              <a:gs pos="50000">
                <a:srgbClr val="FFFFFF"/>
              </a:gs>
              <a:gs pos="100000">
                <a:srgbClr val="00009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chemeClr val="tx2"/>
              </a:buClr>
              <a:buFont typeface="Monotype Sorts"/>
              <a:buNone/>
            </a:pPr>
            <a:endParaRPr lang="en-GB" altLang="sk-SK" sz="1800"/>
          </a:p>
        </p:txBody>
      </p:sp>
      <p:sp>
        <p:nvSpPr>
          <p:cNvPr id="17" name="Nadpis 1"/>
          <p:cNvSpPr txBox="1">
            <a:spLocks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sz="2800" b="1" kern="0" dirty="0" smtClean="0"/>
              <a:t>INFORMAČNÉ SYSTÉMY NA PODPORU VEDY</a:t>
            </a:r>
            <a:endParaRPr lang="sk-SK" sz="2800" b="1" kern="0" dirty="0"/>
          </a:p>
        </p:txBody>
      </p:sp>
      <p:sp>
        <p:nvSpPr>
          <p:cNvPr id="53254" name="Zástupný symbol obsahu 2"/>
          <p:cNvSpPr txBox="1">
            <a:spLocks/>
          </p:cNvSpPr>
          <p:nvPr/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pl-PL" altLang="sk-SK" sz="2000" b="1">
                <a:solidFill>
                  <a:schemeClr val="bg1"/>
                </a:solidFill>
              </a:rPr>
              <a:t>CVTI SR buduje, rozvíja a prevádzkuje: </a:t>
            </a:r>
          </a:p>
          <a:p>
            <a:pPr>
              <a:buFontTx/>
              <a:buNone/>
            </a:pPr>
            <a:endParaRPr lang="pl-PL" altLang="sk-SK" sz="2000" b="1">
              <a:solidFill>
                <a:schemeClr val="bg1"/>
              </a:solidFill>
            </a:endParaRPr>
          </a:p>
          <a:p>
            <a:r>
              <a:rPr lang="sk-SK" altLang="sk-SK" sz="2000" b="1">
                <a:solidFill>
                  <a:srgbClr val="FFFF00"/>
                </a:solidFill>
              </a:rPr>
              <a:t>SK CRIS / CIP VVI</a:t>
            </a:r>
            <a:r>
              <a:rPr lang="sk-SK" altLang="sk-SK" sz="2000" b="1">
                <a:solidFill>
                  <a:schemeClr val="bg1"/>
                </a:solidFill>
              </a:rPr>
              <a:t> </a:t>
            </a:r>
            <a:r>
              <a:rPr lang="sk-SK" altLang="sk-SK" sz="2000">
                <a:solidFill>
                  <a:schemeClr val="bg1"/>
                </a:solidFill>
              </a:rPr>
              <a:t/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informačné systémy o vede a výskume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Centrálny informačný portál pre výskum,</a:t>
            </a:r>
          </a:p>
          <a:p>
            <a:pPr>
              <a:buFontTx/>
              <a:buNone/>
            </a:pPr>
            <a:r>
              <a:rPr lang="sk-SK" altLang="sk-SK" sz="2000">
                <a:solidFill>
                  <a:schemeClr val="bg1"/>
                </a:solidFill>
              </a:rPr>
              <a:t>	vývoj a inovácie </a:t>
            </a:r>
          </a:p>
          <a:p>
            <a:pPr>
              <a:buFontTx/>
              <a:buNone/>
            </a:pPr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 b="1">
                <a:solidFill>
                  <a:srgbClr val="FFFF00"/>
                </a:solidFill>
              </a:rPr>
              <a:t>CREPČ / CREUČ </a:t>
            </a:r>
            <a:r>
              <a:rPr lang="sk-SK" altLang="sk-SK" sz="2000">
                <a:solidFill>
                  <a:schemeClr val="bg1"/>
                </a:solidFill>
              </a:rPr>
              <a:t/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centrálne registre publikačnej a umeleckej činnosti</a:t>
            </a:r>
          </a:p>
          <a:p>
            <a:endParaRPr lang="sk-SK" altLang="sk-SK" sz="2000">
              <a:solidFill>
                <a:schemeClr val="bg1"/>
              </a:solidFill>
            </a:endParaRPr>
          </a:p>
          <a:p>
            <a:r>
              <a:rPr lang="sk-SK" altLang="sk-SK" sz="2000" b="1">
                <a:solidFill>
                  <a:srgbClr val="FFFF00"/>
                </a:solidFill>
              </a:rPr>
              <a:t>CRZP / ANTIPLAG</a:t>
            </a:r>
            <a:r>
              <a:rPr lang="sk-SK" altLang="sk-SK" sz="2000">
                <a:solidFill>
                  <a:schemeClr val="bg1"/>
                </a:solidFill>
              </a:rPr>
              <a:t/>
            </a:r>
            <a:br>
              <a:rPr lang="sk-SK" altLang="sk-SK" sz="2000">
                <a:solidFill>
                  <a:schemeClr val="bg1"/>
                </a:solidFill>
              </a:rPr>
            </a:br>
            <a:r>
              <a:rPr lang="sk-SK" altLang="sk-SK" sz="2000">
                <a:solidFill>
                  <a:schemeClr val="bg1"/>
                </a:solidFill>
              </a:rPr>
              <a:t>centrálny register záverečných prác a antiplagiátorský systém</a:t>
            </a:r>
          </a:p>
          <a:p>
            <a:endParaRPr lang="sk-SK" altLang="sk-SK" sz="2000">
              <a:solidFill>
                <a:schemeClr val="bg1"/>
              </a:solidFill>
            </a:endParaRP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13197" r="25020" b="31895"/>
          <a:stretch>
            <a:fillRect/>
          </a:stretch>
        </p:blipFill>
        <p:spPr bwMode="auto">
          <a:xfrm>
            <a:off x="6130925" y="1946275"/>
            <a:ext cx="28082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16010" r="26199" b="69836"/>
          <a:stretch>
            <a:fillRect/>
          </a:stretch>
        </p:blipFill>
        <p:spPr bwMode="auto">
          <a:xfrm>
            <a:off x="4102100" y="3783013"/>
            <a:ext cx="37830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0" t="12967" r="30333" b="80881"/>
          <a:stretch>
            <a:fillRect/>
          </a:stretch>
        </p:blipFill>
        <p:spPr bwMode="auto">
          <a:xfrm>
            <a:off x="3417888" y="4868863"/>
            <a:ext cx="687863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umusoft">
  <a:themeElements>
    <a:clrScheme name="1_humusoft 8">
      <a:dk1>
        <a:srgbClr val="000000"/>
      </a:dk1>
      <a:lt1>
        <a:srgbClr val="FFFFFF"/>
      </a:lt1>
      <a:dk2>
        <a:srgbClr val="0000BC"/>
      </a:dk2>
      <a:lt2>
        <a:srgbClr val="6464FF"/>
      </a:lt2>
      <a:accent1>
        <a:srgbClr val="C8C8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E0E0FF"/>
      </a:accent5>
      <a:accent6>
        <a:srgbClr val="E70000"/>
      </a:accent6>
      <a:hlink>
        <a:srgbClr val="FF9632"/>
      </a:hlink>
      <a:folHlink>
        <a:srgbClr val="B2B2B2"/>
      </a:folHlink>
    </a:clrScheme>
    <a:fontScheme name="1_humuso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humusof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umusof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8">
        <a:dk1>
          <a:srgbClr val="000000"/>
        </a:dk1>
        <a:lt1>
          <a:srgbClr val="FFFFFF"/>
        </a:lt1>
        <a:dk2>
          <a:srgbClr val="0000BC"/>
        </a:dk2>
        <a:lt2>
          <a:srgbClr val="6464FF"/>
        </a:lt2>
        <a:accent1>
          <a:srgbClr val="C8C8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0E0FF"/>
        </a:accent5>
        <a:accent6>
          <a:srgbClr val="E70000"/>
        </a:accent6>
        <a:hlink>
          <a:srgbClr val="FF963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humusoft">
  <a:themeElements>
    <a:clrScheme name="1_humusoft 8">
      <a:dk1>
        <a:srgbClr val="000000"/>
      </a:dk1>
      <a:lt1>
        <a:srgbClr val="FFFFFF"/>
      </a:lt1>
      <a:dk2>
        <a:srgbClr val="0000BC"/>
      </a:dk2>
      <a:lt2>
        <a:srgbClr val="6464FF"/>
      </a:lt2>
      <a:accent1>
        <a:srgbClr val="C8C8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E0E0FF"/>
      </a:accent5>
      <a:accent6>
        <a:srgbClr val="E70000"/>
      </a:accent6>
      <a:hlink>
        <a:srgbClr val="FF9632"/>
      </a:hlink>
      <a:folHlink>
        <a:srgbClr val="B2B2B2"/>
      </a:folHlink>
    </a:clrScheme>
    <a:fontScheme name="1_humuso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humusof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umusof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8">
        <a:dk1>
          <a:srgbClr val="000000"/>
        </a:dk1>
        <a:lt1>
          <a:srgbClr val="FFFFFF"/>
        </a:lt1>
        <a:dk2>
          <a:srgbClr val="0000BC"/>
        </a:dk2>
        <a:lt2>
          <a:srgbClr val="6464FF"/>
        </a:lt2>
        <a:accent1>
          <a:srgbClr val="C8C8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0E0FF"/>
        </a:accent5>
        <a:accent6>
          <a:srgbClr val="E70000"/>
        </a:accent6>
        <a:hlink>
          <a:srgbClr val="FF963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humusoft">
  <a:themeElements>
    <a:clrScheme name="1_humusoft 8">
      <a:dk1>
        <a:srgbClr val="000000"/>
      </a:dk1>
      <a:lt1>
        <a:srgbClr val="FFFFFF"/>
      </a:lt1>
      <a:dk2>
        <a:srgbClr val="0000BC"/>
      </a:dk2>
      <a:lt2>
        <a:srgbClr val="6464FF"/>
      </a:lt2>
      <a:accent1>
        <a:srgbClr val="C8C8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E0E0FF"/>
      </a:accent5>
      <a:accent6>
        <a:srgbClr val="E70000"/>
      </a:accent6>
      <a:hlink>
        <a:srgbClr val="FF9632"/>
      </a:hlink>
      <a:folHlink>
        <a:srgbClr val="B2B2B2"/>
      </a:folHlink>
    </a:clrScheme>
    <a:fontScheme name="1_humuso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508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28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humusof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umusof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umusoft 8">
        <a:dk1>
          <a:srgbClr val="000000"/>
        </a:dk1>
        <a:lt1>
          <a:srgbClr val="FFFFFF"/>
        </a:lt1>
        <a:dk2>
          <a:srgbClr val="0000BC"/>
        </a:dk2>
        <a:lt2>
          <a:srgbClr val="6464FF"/>
        </a:lt2>
        <a:accent1>
          <a:srgbClr val="C8C8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E0E0FF"/>
        </a:accent5>
        <a:accent6>
          <a:srgbClr val="E70000"/>
        </a:accent6>
        <a:hlink>
          <a:srgbClr val="FF963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1947</Words>
  <Application>Microsoft Office PowerPoint</Application>
  <PresentationFormat>Prezentácia na obrazovke (4:3)</PresentationFormat>
  <Paragraphs>664</Paragraphs>
  <Slides>52</Slides>
  <Notes>40</Notes>
  <HiddenSlides>0</HiddenSlides>
  <MMClips>0</MMClips>
  <ScaleCrop>false</ScaleCrop>
  <HeadingPairs>
    <vt:vector size="6" baseType="variant">
      <vt:variant>
        <vt:lpstr>Motív</vt:lpstr>
      </vt:variant>
      <vt:variant>
        <vt:i4>5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8" baseType="lpstr">
      <vt:lpstr>Default Design</vt:lpstr>
      <vt:lpstr>2_humusoft</vt:lpstr>
      <vt:lpstr>3_humusoft</vt:lpstr>
      <vt:lpstr>4_humusoft</vt:lpstr>
      <vt:lpstr>1_Default Design</vt:lpstr>
      <vt:lpstr>Rovnice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Co je MATLAB a Simulink</vt:lpstr>
      <vt:lpstr>Struktura systému MATLAB</vt:lpstr>
      <vt:lpstr>Přehled nadstaveb systému MATLAB</vt:lpstr>
      <vt:lpstr>MATLAB – Aplikační oblasti</vt:lpstr>
      <vt:lpstr>Vývoj algoritmů v MATLABu</vt:lpstr>
      <vt:lpstr>Grafika a vizualizace v MATLABu</vt:lpstr>
      <vt:lpstr>Matematické výpočty a analýza dat</vt:lpstr>
      <vt:lpstr>Další oblasti matematických výpočtů</vt:lpstr>
      <vt:lpstr>Zpracování signálu</vt:lpstr>
      <vt:lpstr>Zpracování obrazu a videa</vt:lpstr>
      <vt:lpstr>Prezentácia programu PowerPoint</vt:lpstr>
      <vt:lpstr>Matematické modelování soustav</vt:lpstr>
      <vt:lpstr>Fyzikální modelování</vt:lpstr>
      <vt:lpstr>Stavové automaty a řídicí logika</vt:lpstr>
      <vt:lpstr>Model-Based Design</vt:lpstr>
      <vt:lpstr>Výpočty v rámci výpočetního clusteru</vt:lpstr>
      <vt:lpstr>Architektura výpočetního clusteru</vt:lpstr>
      <vt:lpstr>Možnosti paralelizace výpočtů</vt:lpstr>
      <vt:lpstr>Přímá podpora paralelizace v toolboxech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Waves Template</dc:title>
  <dc:creator>Presentation Magazine</dc:creator>
  <cp:lastModifiedBy>Marián Trgala</cp:lastModifiedBy>
  <cp:revision>140</cp:revision>
  <dcterms:modified xsi:type="dcterms:W3CDTF">2014-12-15T13:21:22Z</dcterms:modified>
</cp:coreProperties>
</file>